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7.xml" ContentType="application/vnd.openxmlformats-officedocument.presentationml.notesSlide+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5" r:id="rId3"/>
  </p:sldMasterIdLst>
  <p:notesMasterIdLst>
    <p:notesMasterId r:id="rId35"/>
  </p:notesMasterIdLst>
  <p:handoutMasterIdLst>
    <p:handoutMasterId r:id="rId36"/>
  </p:handoutMasterIdLst>
  <p:sldIdLst>
    <p:sldId id="347" r:id="rId4"/>
    <p:sldId id="339" r:id="rId5"/>
    <p:sldId id="340" r:id="rId6"/>
    <p:sldId id="333" r:id="rId7"/>
    <p:sldId id="334" r:id="rId8"/>
    <p:sldId id="335" r:id="rId9"/>
    <p:sldId id="320" r:id="rId10"/>
    <p:sldId id="341" r:id="rId11"/>
    <p:sldId id="325" r:id="rId12"/>
    <p:sldId id="343" r:id="rId13"/>
    <p:sldId id="363" r:id="rId14"/>
    <p:sldId id="332" r:id="rId15"/>
    <p:sldId id="338" r:id="rId16"/>
    <p:sldId id="361" r:id="rId17"/>
    <p:sldId id="336" r:id="rId18"/>
    <p:sldId id="352" r:id="rId19"/>
    <p:sldId id="353" r:id="rId20"/>
    <p:sldId id="318" r:id="rId21"/>
    <p:sldId id="367" r:id="rId22"/>
    <p:sldId id="344" r:id="rId23"/>
    <p:sldId id="328" r:id="rId24"/>
    <p:sldId id="365" r:id="rId25"/>
    <p:sldId id="368" r:id="rId26"/>
    <p:sldId id="369" r:id="rId27"/>
    <p:sldId id="370" r:id="rId28"/>
    <p:sldId id="342" r:id="rId29"/>
    <p:sldId id="337" r:id="rId30"/>
    <p:sldId id="366" r:id="rId31"/>
    <p:sldId id="316" r:id="rId32"/>
    <p:sldId id="321" r:id="rId33"/>
    <p:sldId id="350" r:id="rId34"/>
  </p:sldIdLst>
  <p:sldSz cx="9144000" cy="5143500" type="screen16x9"/>
  <p:notesSz cx="6858000" cy="9144000"/>
  <p:custDataLst>
    <p:tags r:id="rId37"/>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pos="5567" userDrawn="1">
          <p15:clr>
            <a:srgbClr val="A4A3A4"/>
          </p15:clr>
        </p15:guide>
        <p15:guide id="3" pos="227" userDrawn="1">
          <p15:clr>
            <a:srgbClr val="A4A3A4"/>
          </p15:clr>
        </p15:guide>
        <p15:guide id="4" orient="horz" pos="1603" userDrawn="1">
          <p15:clr>
            <a:srgbClr val="A4A3A4"/>
          </p15:clr>
        </p15:guide>
        <p15:guide id="5" orient="horz" pos="701" userDrawn="1">
          <p15:clr>
            <a:srgbClr val="A4A3A4"/>
          </p15:clr>
        </p15:guide>
        <p15:guide id="7" orient="horz" pos="3100" userDrawn="1">
          <p15:clr>
            <a:srgbClr val="A4A3A4"/>
          </p15:clr>
        </p15:guide>
        <p15:guide id="8" pos="2693" userDrawn="1">
          <p15:clr>
            <a:srgbClr val="A4A3A4"/>
          </p15:clr>
        </p15:guide>
        <p15:guide id="9" pos="3067" userDrawn="1">
          <p15:clr>
            <a:srgbClr val="A4A3A4"/>
          </p15:clr>
        </p15:guide>
        <p15:guide id="10" orient="horz" pos="1841" userDrawn="1">
          <p15:clr>
            <a:srgbClr val="A4A3A4"/>
          </p15:clr>
        </p15:guide>
        <p15:guide id="11" orient="horz" pos="1875" userDrawn="1">
          <p15:clr>
            <a:srgbClr val="A4A3A4"/>
          </p15:clr>
        </p15:guide>
        <p15:guide id="12" orient="horz" pos="1025" userDrawn="1">
          <p15:clr>
            <a:srgbClr val="A4A3A4"/>
          </p15:clr>
        </p15:guide>
        <p15:guide id="13" orient="horz" pos="4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D27"/>
    <a:srgbClr val="0163AE"/>
    <a:srgbClr val="404040"/>
    <a:srgbClr val="0170C1"/>
    <a:srgbClr val="A4B0BE"/>
    <a:srgbClr val="697E93"/>
    <a:srgbClr val="3C4A55"/>
    <a:srgbClr val="A5A5A5"/>
    <a:srgbClr val="005597"/>
    <a:srgbClr val="FFC3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8" autoAdjust="0"/>
    <p:restoredTop sz="96454" autoAdjust="0"/>
  </p:normalViewPr>
  <p:slideViewPr>
    <p:cSldViewPr snapToGrid="0" showGuides="1">
      <p:cViewPr varScale="1">
        <p:scale>
          <a:sx n="140" d="100"/>
          <a:sy n="140" d="100"/>
        </p:scale>
        <p:origin x="312" y="88"/>
      </p:cViewPr>
      <p:guideLst>
        <p:guide pos="2880"/>
        <p:guide pos="5567"/>
        <p:guide pos="227"/>
        <p:guide orient="horz" pos="1603"/>
        <p:guide orient="horz" pos="701"/>
        <p:guide orient="horz" pos="3100"/>
        <p:guide pos="2693"/>
        <p:guide pos="3067"/>
        <p:guide orient="horz" pos="1841"/>
        <p:guide orient="horz" pos="1875"/>
        <p:guide orient="horz" pos="1025"/>
        <p:guide orient="horz" pos="446"/>
      </p:guideLst>
    </p:cSldViewPr>
  </p:slideViewPr>
  <p:notesTextViewPr>
    <p:cViewPr>
      <p:scale>
        <a:sx n="1" d="1"/>
        <a:sy n="1" d="1"/>
      </p:scale>
      <p:origin x="0" y="0"/>
    </p:cViewPr>
  </p:notesTextViewPr>
  <p:sorterViewPr>
    <p:cViewPr>
      <p:scale>
        <a:sx n="70" d="100"/>
        <a:sy n="70" d="100"/>
      </p:scale>
      <p:origin x="0" y="-33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1800" dirty="0"/>
              <a:t>不同文本长度下两种模型平均响应时间的对比</a:t>
            </a:r>
          </a:p>
        </c:rich>
      </c:tx>
      <c:layout>
        <c:manualLayout>
          <c:xMode val="edge"/>
          <c:yMode val="edge"/>
          <c:x val="0.10541666666666701"/>
          <c:y val="3.125E-2"/>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barChart>
        <c:barDir val="col"/>
        <c:grouping val="clustered"/>
        <c:varyColors val="0"/>
        <c:ser>
          <c:idx val="0"/>
          <c:order val="0"/>
          <c:tx>
            <c:strRef>
              <c:f>Sheet1!$B$1</c:f>
              <c:strCache>
                <c:ptCount val="1"/>
                <c:pt idx="0">
                  <c:v>在线API调用（非流式）</c:v>
                </c:pt>
              </c:strCache>
            </c:strRef>
          </c:tx>
          <c:spPr>
            <a:solidFill>
              <a:schemeClr val="accent1"/>
            </a:solidFill>
            <a:ln>
              <a:noFill/>
            </a:ln>
            <a:effectLst/>
          </c:spPr>
          <c:invertIfNegative val="0"/>
          <c:cat>
            <c:strRef>
              <c:f>Sheet1!$A$2:$A$5</c:f>
              <c:strCache>
                <c:ptCount val="4"/>
                <c:pt idx="0">
                  <c:v>短文本</c:v>
                </c:pt>
                <c:pt idx="1">
                  <c:v>中文本</c:v>
                </c:pt>
                <c:pt idx="2">
                  <c:v>长文本</c:v>
                </c:pt>
                <c:pt idx="3">
                  <c:v>超长文本</c:v>
                </c:pt>
              </c:strCache>
            </c:strRef>
          </c:cat>
          <c:val>
            <c:numRef>
              <c:f>Sheet1!$B$2:$B$5</c:f>
              <c:numCache>
                <c:formatCode>General</c:formatCode>
                <c:ptCount val="4"/>
                <c:pt idx="0">
                  <c:v>1.22</c:v>
                </c:pt>
                <c:pt idx="1">
                  <c:v>11.417299999999999</c:v>
                </c:pt>
                <c:pt idx="2">
                  <c:v>19.239999999999998</c:v>
                </c:pt>
                <c:pt idx="3">
                  <c:v>13.4963</c:v>
                </c:pt>
              </c:numCache>
            </c:numRef>
          </c:val>
          <c:extLst>
            <c:ext xmlns:c16="http://schemas.microsoft.com/office/drawing/2014/chart" uri="{C3380CC4-5D6E-409C-BE32-E72D297353CC}">
              <c16:uniqueId val="{00000000-C66F-4BCF-9675-94881CA623A0}"/>
            </c:ext>
          </c:extLst>
        </c:ser>
        <c:ser>
          <c:idx val="1"/>
          <c:order val="1"/>
          <c:tx>
            <c:strRef>
              <c:f>Sheet1!$C$1</c:f>
              <c:strCache>
                <c:ptCount val="1"/>
                <c:pt idx="0">
                  <c:v>在线API调用（流式）</c:v>
                </c:pt>
              </c:strCache>
            </c:strRef>
          </c:tx>
          <c:spPr>
            <a:solidFill>
              <a:schemeClr val="accent2"/>
            </a:solidFill>
            <a:ln>
              <a:noFill/>
            </a:ln>
            <a:effectLst/>
          </c:spPr>
          <c:invertIfNegative val="0"/>
          <c:cat>
            <c:strRef>
              <c:f>Sheet1!$A$2:$A$5</c:f>
              <c:strCache>
                <c:ptCount val="4"/>
                <c:pt idx="0">
                  <c:v>短文本</c:v>
                </c:pt>
                <c:pt idx="1">
                  <c:v>中文本</c:v>
                </c:pt>
                <c:pt idx="2">
                  <c:v>长文本</c:v>
                </c:pt>
                <c:pt idx="3">
                  <c:v>超长文本</c:v>
                </c:pt>
              </c:strCache>
            </c:strRef>
          </c:cat>
          <c:val>
            <c:numRef>
              <c:f>Sheet1!$C$2:$C$5</c:f>
              <c:numCache>
                <c:formatCode>General</c:formatCode>
                <c:ptCount val="4"/>
                <c:pt idx="0">
                  <c:v>1.71</c:v>
                </c:pt>
                <c:pt idx="1">
                  <c:v>16.263400000000001</c:v>
                </c:pt>
                <c:pt idx="2">
                  <c:v>23.43</c:v>
                </c:pt>
                <c:pt idx="3">
                  <c:v>18.5379</c:v>
                </c:pt>
              </c:numCache>
            </c:numRef>
          </c:val>
          <c:extLst>
            <c:ext xmlns:c16="http://schemas.microsoft.com/office/drawing/2014/chart" uri="{C3380CC4-5D6E-409C-BE32-E72D297353CC}">
              <c16:uniqueId val="{00000001-C66F-4BCF-9675-94881CA623A0}"/>
            </c:ext>
          </c:extLst>
        </c:ser>
        <c:ser>
          <c:idx val="2"/>
          <c:order val="2"/>
          <c:tx>
            <c:strRef>
              <c:f>Sheet1!$D$1</c:f>
              <c:strCache>
                <c:ptCount val="1"/>
                <c:pt idx="0">
                  <c:v>ngrok调用（流式）</c:v>
                </c:pt>
              </c:strCache>
            </c:strRef>
          </c:tx>
          <c:spPr>
            <a:solidFill>
              <a:schemeClr val="accent3"/>
            </a:solidFill>
            <a:ln>
              <a:noFill/>
            </a:ln>
            <a:effectLst/>
          </c:spPr>
          <c:invertIfNegative val="0"/>
          <c:cat>
            <c:strRef>
              <c:f>Sheet1!$A$2:$A$5</c:f>
              <c:strCache>
                <c:ptCount val="4"/>
                <c:pt idx="0">
                  <c:v>短文本</c:v>
                </c:pt>
                <c:pt idx="1">
                  <c:v>中文本</c:v>
                </c:pt>
                <c:pt idx="2">
                  <c:v>长文本</c:v>
                </c:pt>
                <c:pt idx="3">
                  <c:v>超长文本</c:v>
                </c:pt>
              </c:strCache>
            </c:strRef>
          </c:cat>
          <c:val>
            <c:numRef>
              <c:f>Sheet1!$D$2:$D$5</c:f>
              <c:numCache>
                <c:formatCode>General</c:formatCode>
                <c:ptCount val="4"/>
                <c:pt idx="0">
                  <c:v>3.94</c:v>
                </c:pt>
                <c:pt idx="1">
                  <c:v>14.2156</c:v>
                </c:pt>
                <c:pt idx="2">
                  <c:v>16.329999999999998</c:v>
                </c:pt>
                <c:pt idx="3">
                  <c:v>12.965999999999999</c:v>
                </c:pt>
              </c:numCache>
            </c:numRef>
          </c:val>
          <c:extLst>
            <c:ext xmlns:c16="http://schemas.microsoft.com/office/drawing/2014/chart" uri="{C3380CC4-5D6E-409C-BE32-E72D297353CC}">
              <c16:uniqueId val="{00000002-C66F-4BCF-9675-94881CA623A0}"/>
            </c:ext>
          </c:extLst>
        </c:ser>
        <c:ser>
          <c:idx val="3"/>
          <c:order val="3"/>
          <c:tx>
            <c:strRef>
              <c:f>Sheet1!$E$1</c:f>
              <c:strCache>
                <c:ptCount val="1"/>
                <c:pt idx="0">
                  <c:v>ngrok调用（非流式）</c:v>
                </c:pt>
              </c:strCache>
            </c:strRef>
          </c:tx>
          <c:spPr>
            <a:solidFill>
              <a:schemeClr val="accent4"/>
            </a:solidFill>
            <a:ln>
              <a:noFill/>
            </a:ln>
            <a:effectLst/>
          </c:spPr>
          <c:invertIfNegative val="0"/>
          <c:cat>
            <c:strRef>
              <c:f>Sheet1!$A$2:$A$5</c:f>
              <c:strCache>
                <c:ptCount val="4"/>
                <c:pt idx="0">
                  <c:v>短文本</c:v>
                </c:pt>
                <c:pt idx="1">
                  <c:v>中文本</c:v>
                </c:pt>
                <c:pt idx="2">
                  <c:v>长文本</c:v>
                </c:pt>
                <c:pt idx="3">
                  <c:v>超长文本</c:v>
                </c:pt>
              </c:strCache>
            </c:strRef>
          </c:cat>
          <c:val>
            <c:numRef>
              <c:f>Sheet1!$E$2:$E$5</c:f>
              <c:numCache>
                <c:formatCode>General</c:formatCode>
                <c:ptCount val="4"/>
                <c:pt idx="0">
                  <c:v>3.68</c:v>
                </c:pt>
                <c:pt idx="1">
                  <c:v>16.4834</c:v>
                </c:pt>
                <c:pt idx="2">
                  <c:v>18.542999999999999</c:v>
                </c:pt>
                <c:pt idx="3">
                  <c:v>11.2605</c:v>
                </c:pt>
              </c:numCache>
            </c:numRef>
          </c:val>
          <c:extLst>
            <c:ext xmlns:c16="http://schemas.microsoft.com/office/drawing/2014/chart" uri="{C3380CC4-5D6E-409C-BE32-E72D297353CC}">
              <c16:uniqueId val="{00000003-C66F-4BCF-9675-94881CA623A0}"/>
            </c:ext>
          </c:extLst>
        </c:ser>
        <c:dLbls>
          <c:showLegendKey val="0"/>
          <c:showVal val="0"/>
          <c:showCatName val="0"/>
          <c:showSerName val="0"/>
          <c:showPercent val="0"/>
          <c:showBubbleSize val="0"/>
        </c:dLbls>
        <c:gapWidth val="219"/>
        <c:overlap val="-27"/>
        <c:axId val="1981843119"/>
        <c:axId val="1981844079"/>
      </c:barChart>
      <c:catAx>
        <c:axId val="1981843119"/>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dirty="0"/>
                  <a:t>文本长度</a:t>
                </a:r>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981844079"/>
        <c:crosses val="autoZero"/>
        <c:auto val="1"/>
        <c:lblAlgn val="ctr"/>
        <c:lblOffset val="100"/>
        <c:noMultiLvlLbl val="0"/>
      </c:catAx>
      <c:valAx>
        <c:axId val="19818440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dirty="0"/>
                  <a:t>平均响应时间（单位：</a:t>
                </a:r>
                <a:r>
                  <a:rPr lang="en-US" altLang="zh-CN" dirty="0"/>
                  <a:t>S</a:t>
                </a:r>
                <a:r>
                  <a:rPr lang="zh-CN" altLang="en-US" dirty="0"/>
                  <a:t>）</a:t>
                </a:r>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98184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uri="{0b15fc19-7d7d-44ad-8c2d-2c3a37ce22c3}">
        <chartProps xmlns="https://web.wps.cn/et/2018/main" chartId="{8673e2ea-06eb-4aec-8916-961d6e1a22c9}"/>
      </c:ext>
    </c:extLst>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2025/7/8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94808-4993-4DC9-85E4-5E02822CFE56}" type="datetimeFigureOut">
              <a:rPr lang="zh-CN" altLang="en-US" smtClean="0"/>
              <a:t>2025/7/8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1823E-E780-4710-8ECA-0E261A2416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1823E-E780-4710-8ECA-0E261A24163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1823E-E780-4710-8ECA-0E261A24163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1823E-E780-4710-8ECA-0E261A24163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1823E-E780-4710-8ECA-0E261A24163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2C1823E-E780-4710-8ECA-0E261A2416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1823E-E780-4710-8ECA-0E261A24163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C1823E-E780-4710-8ECA-0E261A24163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32A910-55CE-4ED6-BA00-728429802DF6}" type="slidenum">
              <a:rPr lang="zh-CN" altLang="en-US" smtClean="0"/>
              <a:t>‹#›</a:t>
            </a:fld>
            <a:endParaRPr lang="zh-CN" altLang="en-US"/>
          </a:p>
        </p:txBody>
      </p:sp>
      <p:sp>
        <p:nvSpPr>
          <p:cNvPr id="10" name="TextBox 7"/>
          <p:cNvSpPr txBox="1"/>
          <p:nvPr userDrawn="1"/>
        </p:nvSpPr>
        <p:spPr>
          <a:xfrm>
            <a:off x="1907705" y="1349063"/>
            <a:ext cx="540060" cy="12192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http://www.www.2ppt.com/hangye/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7_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ACDC91-BF13-4E81-A3AB-562169E8C9BB}" type="datetimeFigureOut">
              <a:rPr lang="zh-CN" altLang="en-US" smtClean="0"/>
              <a:t>2025/7/8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32A910-55CE-4ED6-BA00-728429802DF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fld id="{2E3AAC11-D570-4EA9-AFC0-30FB72BA45EB}" type="datetimeFigureOut">
              <a:rPr lang="zh-CN" altLang="en-US" sz="1800" smtClean="0">
                <a:solidFill>
                  <a:prstClr val="black"/>
                </a:solidFill>
              </a:rPr>
              <a:t>2025/7/8</a:t>
            </a:fld>
            <a:endParaRPr lang="zh-CN" altLang="en-US" sz="1800">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55ECCFAA-F4FB-487C-9F1E-C8836D0C3DC9}" type="slidenum">
              <a:rPr lang="zh-CN" altLang="en-US" sz="1800" smtClean="0">
                <a:solidFill>
                  <a:prstClr val="black"/>
                </a:solidFill>
              </a:rPr>
              <a:t>‹#›</a:t>
            </a:fld>
            <a:endParaRPr lang="zh-CN" altLang="en-US" sz="1800">
              <a:solidFill>
                <a:prstClr val="black"/>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fld id="{2E3AAC11-D570-4EA9-AFC0-30FB72BA45EB}" type="datetimeFigureOut">
              <a:rPr lang="zh-CN" altLang="en-US" sz="1800" smtClean="0">
                <a:solidFill>
                  <a:prstClr val="black"/>
                </a:solidFill>
              </a:rPr>
              <a:t>2025/7/8</a:t>
            </a:fld>
            <a:endParaRPr lang="zh-CN" altLang="en-US" sz="1800">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55ECCFAA-F4FB-487C-9F1E-C8836D0C3DC9}" type="slidenum">
              <a:rPr lang="zh-CN" altLang="en-US" sz="1800" smtClean="0">
                <a:solidFill>
                  <a:prstClr val="black"/>
                </a:solidFill>
              </a:rPr>
              <a:t>‹#›</a:t>
            </a:fld>
            <a:endParaRPr lang="zh-CN" altLang="en-US" sz="1800">
              <a:solidFill>
                <a:prstClr val="black"/>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606201-63AB-430B-8823-E17AC48ED903}" type="datetimeFigureOut">
              <a:rPr lang="zh-CN" altLang="en-US" smtClean="0"/>
              <a:t>2025/7/8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B2A97CB-1F8D-490A-A9CB-48BDE6949B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606201-63AB-430B-8823-E17AC48ED903}" type="datetimeFigureOut">
              <a:rPr lang="zh-CN" altLang="en-US" smtClean="0"/>
              <a:t>2025/7/8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B2A97CB-1F8D-490A-A9CB-48BDE6949B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0ACDC91-BF13-4E81-A3AB-562169E8C9BB}" type="datetimeFigureOut">
              <a:rPr lang="zh-CN" altLang="en-US" smtClean="0"/>
              <a:t>2025/7/8</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532A910-55CE-4ED6-BA00-728429802D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image" Target="../media/image24.jpeg"/><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image" Target="../media/image23.jpe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22.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notesSlide" Target="../notesSlides/notesSlide16.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tags" Target="../tags/tag56.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notesSlide" Target="../notesSlides/notesSlide1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57.xml"/></Relationships>
</file>

<file path=ppt/slides/_rels/slide23.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notesSlide" Target="../notesSlides/notesSlide23.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slideLayout" Target="../slideLayouts/slideLayout8.xml"/><Relationship Id="rId17" Type="http://schemas.openxmlformats.org/officeDocument/2006/relationships/image" Target="../media/image30.png"/><Relationship Id="rId2" Type="http://schemas.openxmlformats.org/officeDocument/2006/relationships/tags" Target="../tags/tag59.xml"/><Relationship Id="rId16" Type="http://schemas.openxmlformats.org/officeDocument/2006/relationships/image" Target="../media/image29.jpe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image" Target="../media/image24.jpeg"/><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71.xml"/><Relationship Id="rId7" Type="http://schemas.openxmlformats.org/officeDocument/2006/relationships/image" Target="../media/image13.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24.xml"/><Relationship Id="rId5" Type="http://schemas.openxmlformats.org/officeDocument/2006/relationships/slideLayout" Target="../slideLayouts/slideLayout8.xml"/><Relationship Id="rId4" Type="http://schemas.openxmlformats.org/officeDocument/2006/relationships/tags" Target="../tags/tag72.xm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8.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24.jpeg"/><Relationship Id="rId2" Type="http://schemas.openxmlformats.org/officeDocument/2006/relationships/tags" Target="../tags/tag74.xml"/><Relationship Id="rId16" Type="http://schemas.openxmlformats.org/officeDocument/2006/relationships/image" Target="../media/image23.jpe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image" Target="../media/image22.jpeg"/><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9.jpeg"/><Relationship Id="rId2" Type="http://schemas.openxmlformats.org/officeDocument/2006/relationships/slideLayout" Target="../slideLayouts/slideLayout8.xml"/><Relationship Id="rId1" Type="http://schemas.openxmlformats.org/officeDocument/2006/relationships/tags" Target="../tags/tag8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3.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4552106" y="3593785"/>
            <a:ext cx="2085827" cy="261610"/>
          </a:xfrm>
          <a:prstGeom prst="rect">
            <a:avLst/>
          </a:prstGeom>
          <a:noFill/>
        </p:spPr>
        <p:txBody>
          <a:bodyPr wrap="none" rtlCol="0">
            <a:spAutoFit/>
          </a:bodyPr>
          <a:lstStyle/>
          <a:p>
            <a:r>
              <a:rPr lang="zh-CN" altLang="en-US" sz="1100" dirty="0">
                <a:solidFill>
                  <a:schemeClr val="tx1">
                    <a:lumMod val="95000"/>
                    <a:lumOff val="5000"/>
                  </a:schemeClr>
                </a:solidFill>
                <a:cs typeface="+mn-ea"/>
                <a:sym typeface="+mn-lt"/>
              </a:rPr>
              <a:t>汇报人：马之涵 时间：</a:t>
            </a:r>
            <a:r>
              <a:rPr lang="en-US" altLang="zh-CN" sz="1100" dirty="0">
                <a:solidFill>
                  <a:schemeClr val="tx1">
                    <a:lumMod val="95000"/>
                    <a:lumOff val="5000"/>
                  </a:schemeClr>
                </a:solidFill>
                <a:cs typeface="+mn-ea"/>
                <a:sym typeface="+mn-lt"/>
              </a:rPr>
              <a:t>7</a:t>
            </a:r>
            <a:r>
              <a:rPr lang="zh-CN" altLang="en-US" sz="1100" dirty="0">
                <a:solidFill>
                  <a:schemeClr val="tx1">
                    <a:lumMod val="95000"/>
                    <a:lumOff val="5000"/>
                  </a:schemeClr>
                </a:solidFill>
                <a:cs typeface="+mn-ea"/>
                <a:sym typeface="+mn-lt"/>
              </a:rPr>
              <a:t>月</a:t>
            </a:r>
            <a:r>
              <a:rPr lang="en-US" altLang="zh-CN" sz="1100" dirty="0">
                <a:solidFill>
                  <a:schemeClr val="tx1">
                    <a:lumMod val="95000"/>
                    <a:lumOff val="5000"/>
                  </a:schemeClr>
                </a:solidFill>
                <a:cs typeface="+mn-ea"/>
                <a:sym typeface="+mn-lt"/>
              </a:rPr>
              <a:t>8</a:t>
            </a:r>
            <a:r>
              <a:rPr lang="zh-CN" altLang="en-US" sz="1100" dirty="0">
                <a:solidFill>
                  <a:schemeClr val="tx1">
                    <a:lumMod val="95000"/>
                    <a:lumOff val="5000"/>
                  </a:schemeClr>
                </a:solidFill>
                <a:cs typeface="+mn-ea"/>
                <a:sym typeface="+mn-lt"/>
              </a:rPr>
              <a:t>日</a:t>
            </a:r>
          </a:p>
        </p:txBody>
      </p:sp>
      <p:sp>
        <p:nvSpPr>
          <p:cNvPr id="54" name="TextBox 71"/>
          <p:cNvSpPr txBox="1"/>
          <p:nvPr/>
        </p:nvSpPr>
        <p:spPr>
          <a:xfrm>
            <a:off x="4499992" y="3186571"/>
            <a:ext cx="1467068" cy="246221"/>
          </a:xfrm>
          <a:prstGeom prst="rect">
            <a:avLst/>
          </a:prstGeom>
          <a:noFill/>
        </p:spPr>
        <p:txBody>
          <a:bodyPr wrap="none" rtlCol="0">
            <a:spAutoFit/>
          </a:bodyPr>
          <a:lstStyle/>
          <a:p>
            <a:r>
              <a:rPr lang="zh-CN" altLang="en-US" sz="1000" dirty="0">
                <a:solidFill>
                  <a:schemeClr val="tx1">
                    <a:lumMod val="65000"/>
                    <a:lumOff val="35000"/>
                  </a:schemeClr>
                </a:solidFill>
                <a:cs typeface="+mn-ea"/>
                <a:sym typeface="+mn-lt"/>
              </a:rPr>
              <a:t>社团管理系统项目汇报</a:t>
            </a:r>
          </a:p>
        </p:txBody>
      </p:sp>
      <p:sp>
        <p:nvSpPr>
          <p:cNvPr id="55" name="矩形 54"/>
          <p:cNvSpPr/>
          <p:nvPr/>
        </p:nvSpPr>
        <p:spPr>
          <a:xfrm>
            <a:off x="4552106" y="1888406"/>
            <a:ext cx="4248472" cy="1200329"/>
          </a:xfrm>
          <a:prstGeom prst="rect">
            <a:avLst/>
          </a:prstGeom>
        </p:spPr>
        <p:txBody>
          <a:bodyPr wrap="square">
            <a:spAutoFit/>
          </a:bodyPr>
          <a:lstStyle/>
          <a:p>
            <a:pPr fontAlgn="auto">
              <a:spcBef>
                <a:spcPts val="0"/>
              </a:spcBef>
              <a:spcAft>
                <a:spcPts val="0"/>
              </a:spcAft>
              <a:defRPr/>
            </a:pPr>
            <a:r>
              <a:rPr lang="en-US" altLang="zh-CN" sz="3600" b="1" spc="300" dirty="0">
                <a:solidFill>
                  <a:srgbClr val="C00000"/>
                </a:solidFill>
                <a:cs typeface="+mn-ea"/>
                <a:sym typeface="+mn-lt"/>
              </a:rPr>
              <a:t>WHU</a:t>
            </a:r>
          </a:p>
          <a:p>
            <a:pPr fontAlgn="auto">
              <a:spcBef>
                <a:spcPts val="0"/>
              </a:spcBef>
              <a:spcAft>
                <a:spcPts val="0"/>
              </a:spcAft>
              <a:defRPr/>
            </a:pPr>
            <a:r>
              <a:rPr lang="en-US" altLang="zh-CN" sz="3600" b="1" spc="300" dirty="0" err="1">
                <a:solidFill>
                  <a:srgbClr val="C00000"/>
                </a:solidFill>
                <a:cs typeface="+mn-ea"/>
                <a:sym typeface="+mn-lt"/>
              </a:rPr>
              <a:t>ClubSynapse</a:t>
            </a:r>
            <a:endParaRPr lang="zh-CN" altLang="en-US" sz="3600" b="1" spc="300" dirty="0">
              <a:solidFill>
                <a:srgbClr val="C00000"/>
              </a:solidFill>
              <a:cs typeface="+mn-ea"/>
              <a:sym typeface="+mn-lt"/>
            </a:endParaRPr>
          </a:p>
        </p:txBody>
      </p:sp>
      <p:sp>
        <p:nvSpPr>
          <p:cNvPr id="11" name="等腰三角形 10"/>
          <p:cNvSpPr/>
          <p:nvPr/>
        </p:nvSpPr>
        <p:spPr>
          <a:xfrm flipH="1">
            <a:off x="7243642" y="4159553"/>
            <a:ext cx="1936870" cy="1019608"/>
          </a:xfrm>
          <a:prstGeom prst="triangle">
            <a:avLst>
              <a:gd name="adj" fmla="val 5046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p:cNvSpPr/>
          <p:nvPr/>
        </p:nvSpPr>
        <p:spPr>
          <a:xfrm flipH="1" flipV="1">
            <a:off x="2528065" y="-22246"/>
            <a:ext cx="3528392" cy="1816257"/>
          </a:xfrm>
          <a:prstGeom prst="triangle">
            <a:avLst>
              <a:gd name="adj" fmla="val 4827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p:cNvSpPr/>
          <p:nvPr/>
        </p:nvSpPr>
        <p:spPr>
          <a:xfrm rot="9440032" flipH="1" flipV="1">
            <a:off x="7743923" y="295772"/>
            <a:ext cx="867657" cy="532660"/>
          </a:xfrm>
          <a:prstGeom prst="triangle">
            <a:avLst>
              <a:gd name="adj" fmla="val 5899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等腰三角形 22"/>
          <p:cNvSpPr/>
          <p:nvPr/>
        </p:nvSpPr>
        <p:spPr>
          <a:xfrm rot="15125479" flipH="1" flipV="1">
            <a:off x="6534244" y="4000946"/>
            <a:ext cx="516712" cy="317213"/>
          </a:xfrm>
          <a:prstGeom prst="triangle">
            <a:avLst>
              <a:gd name="adj" fmla="val 58995"/>
            </a:avLst>
          </a:prstGeom>
          <a:solidFill>
            <a:srgbClr val="66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 name="组合 3"/>
          <p:cNvGrpSpPr/>
          <p:nvPr/>
        </p:nvGrpSpPr>
        <p:grpSpPr>
          <a:xfrm rot="18894356">
            <a:off x="-491673" y="-142833"/>
            <a:ext cx="3963144" cy="3963144"/>
            <a:chOff x="827584" y="3190330"/>
            <a:chExt cx="3963144" cy="3963144"/>
          </a:xfrm>
          <a:blipFill dpi="0" rotWithShape="1">
            <a:blip r:embed="rId3">
              <a:extLst>
                <a:ext uri="{28A0092B-C50C-407E-A947-70E740481C1C}">
                  <a14:useLocalDpi xmlns:a14="http://schemas.microsoft.com/office/drawing/2010/main" val="0"/>
                </a:ext>
              </a:extLst>
            </a:blip>
            <a:srcRect/>
            <a:stretch>
              <a:fillRect/>
            </a:stretch>
          </a:blipFill>
        </p:grpSpPr>
        <p:sp>
          <p:nvSpPr>
            <p:cNvPr id="2" name="矩形 1"/>
            <p:cNvSpPr/>
            <p:nvPr/>
          </p:nvSpPr>
          <p:spPr>
            <a:xfrm>
              <a:off x="827584" y="3190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a:off x="2161084" y="3190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p:cNvSpPr/>
            <p:nvPr/>
          </p:nvSpPr>
          <p:spPr>
            <a:xfrm>
              <a:off x="3494584" y="3190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矩形 50"/>
            <p:cNvSpPr/>
            <p:nvPr/>
          </p:nvSpPr>
          <p:spPr>
            <a:xfrm>
              <a:off x="827584" y="45238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a:off x="2161084" y="45238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3494584" y="45238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827584" y="5857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a:off x="2161084" y="5857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7"/>
            <p:cNvSpPr/>
            <p:nvPr/>
          </p:nvSpPr>
          <p:spPr>
            <a:xfrm>
              <a:off x="3494584" y="5857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218834" y="1191094"/>
            <a:ext cx="2523521" cy="1296144"/>
            <a:chOff x="218834" y="1191094"/>
            <a:chExt cx="2523521" cy="1296144"/>
          </a:xfrm>
        </p:grpSpPr>
        <p:sp>
          <p:nvSpPr>
            <p:cNvPr id="91" name="矩形 90"/>
            <p:cNvSpPr/>
            <p:nvPr/>
          </p:nvSpPr>
          <p:spPr>
            <a:xfrm rot="18894356">
              <a:off x="838731" y="1191094"/>
              <a:ext cx="1296144" cy="129614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TextBox 11"/>
            <p:cNvSpPr txBox="1"/>
            <p:nvPr/>
          </p:nvSpPr>
          <p:spPr>
            <a:xfrm flipH="1">
              <a:off x="218834" y="1453739"/>
              <a:ext cx="2523521" cy="707886"/>
            </a:xfrm>
            <a:prstGeom prst="rect">
              <a:avLst/>
            </a:prstGeom>
            <a:noFill/>
          </p:spPr>
          <p:txBody>
            <a:bodyPr wrap="square" rtlCol="0">
              <a:spAutoFit/>
            </a:bodyPr>
            <a:lstStyle/>
            <a:p>
              <a:pPr algn="ctr"/>
              <a:r>
                <a:rPr lang="en-US" sz="4000" dirty="0">
                  <a:solidFill>
                    <a:srgbClr val="DA1D27">
                      <a:alpha val="64000"/>
                    </a:srgbClr>
                  </a:solidFill>
                  <a:cs typeface="+mn-ea"/>
                  <a:sym typeface="+mn-lt"/>
                </a:rPr>
                <a:t>2025</a:t>
              </a:r>
              <a:endParaRPr lang="id-ID" sz="4000" dirty="0">
                <a:solidFill>
                  <a:srgbClr val="DA1D27">
                    <a:alpha val="64000"/>
                  </a:srgb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12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12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12000">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heckerboard(across)">
                                          <p:cBhvr>
                                            <p:cTn id="28" dur="500"/>
                                            <p:tgtEl>
                                              <p:spTgt spid="55"/>
                                            </p:tgtEl>
                                          </p:cBhvr>
                                        </p:animEffec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1000"/>
                                            <p:tgtEl>
                                              <p:spTgt spid="85"/>
                                            </p:tgtEl>
                                          </p:cBhvr>
                                        </p:animEffect>
                                        <p:anim calcmode="lin" valueType="num">
                                          <p:cBhvr>
                                            <p:cTn id="39" dur="1000" fill="hold"/>
                                            <p:tgtEl>
                                              <p:spTgt spid="85"/>
                                            </p:tgtEl>
                                            <p:attrNameLst>
                                              <p:attrName>ppt_x</p:attrName>
                                            </p:attrNameLst>
                                          </p:cBhvr>
                                          <p:tavLst>
                                            <p:tav tm="0">
                                              <p:val>
                                                <p:strVal val="#ppt_x"/>
                                              </p:val>
                                            </p:tav>
                                            <p:tav tm="100000">
                                              <p:val>
                                                <p:strVal val="#ppt_x"/>
                                              </p:val>
                                            </p:tav>
                                          </p:tavLst>
                                        </p:anim>
                                        <p:anim calcmode="lin" valueType="num">
                                          <p:cBhvr>
                                            <p:cTn id="40" dur="1000" fill="hold"/>
                                            <p:tgtEl>
                                              <p:spTgt spid="85"/>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7"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4" grpId="0"/>
          <p:bldP spid="55" grpId="0"/>
          <p:bldP spid="11" grpId="0" animBg="1"/>
          <p:bldP spid="17"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heckerboard(across)">
                                          <p:cBhvr>
                                            <p:cTn id="28" dur="500"/>
                                            <p:tgtEl>
                                              <p:spTgt spid="55"/>
                                            </p:tgtEl>
                                          </p:cBhvr>
                                        </p:animEffec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1000"/>
                                            <p:tgtEl>
                                              <p:spTgt spid="85"/>
                                            </p:tgtEl>
                                          </p:cBhvr>
                                        </p:animEffect>
                                        <p:anim calcmode="lin" valueType="num">
                                          <p:cBhvr>
                                            <p:cTn id="39" dur="1000" fill="hold"/>
                                            <p:tgtEl>
                                              <p:spTgt spid="85"/>
                                            </p:tgtEl>
                                            <p:attrNameLst>
                                              <p:attrName>ppt_x</p:attrName>
                                            </p:attrNameLst>
                                          </p:cBhvr>
                                          <p:tavLst>
                                            <p:tav tm="0">
                                              <p:val>
                                                <p:strVal val="#ppt_x"/>
                                              </p:val>
                                            </p:tav>
                                            <p:tav tm="100000">
                                              <p:val>
                                                <p:strVal val="#ppt_x"/>
                                              </p:val>
                                            </p:tav>
                                          </p:tavLst>
                                        </p:anim>
                                        <p:anim calcmode="lin" valueType="num">
                                          <p:cBhvr>
                                            <p:cTn id="40" dur="1000" fill="hold"/>
                                            <p:tgtEl>
                                              <p:spTgt spid="85"/>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7"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4" grpId="0"/>
          <p:bldP spid="55" grpId="0"/>
          <p:bldP spid="11" grpId="0" animBg="1"/>
          <p:bldP spid="17" grpId="0" animBg="1"/>
          <p:bldP spid="22" grpId="0" animBg="1"/>
          <p:bldP spid="2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48101" y="2842533"/>
            <a:ext cx="4247798" cy="23820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900" dirty="0">
                <a:solidFill>
                  <a:schemeClr val="tx1">
                    <a:lumMod val="65000"/>
                    <a:lumOff val="35000"/>
                  </a:schemeClr>
                </a:solidFill>
                <a:cs typeface="+mn-ea"/>
                <a:sym typeface="+mn-lt"/>
              </a:rPr>
              <a:t>我们怎么做的</a:t>
            </a:r>
            <a:endParaRPr lang="en-US" altLang="zh-CN" sz="900" dirty="0">
              <a:solidFill>
                <a:schemeClr val="tx1">
                  <a:lumMod val="65000"/>
                  <a:lumOff val="35000"/>
                </a:schemeClr>
              </a:solidFill>
              <a:cs typeface="+mn-ea"/>
              <a:sym typeface="+mn-lt"/>
            </a:endParaRPr>
          </a:p>
        </p:txBody>
      </p:sp>
      <p:sp>
        <p:nvSpPr>
          <p:cNvPr id="18" name="文本框 17"/>
          <p:cNvSpPr txBox="1"/>
          <p:nvPr/>
        </p:nvSpPr>
        <p:spPr>
          <a:xfrm>
            <a:off x="2847635" y="2146795"/>
            <a:ext cx="3448731" cy="5785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3000" b="1" dirty="0">
                <a:solidFill>
                  <a:schemeClr val="tx1">
                    <a:lumMod val="75000"/>
                    <a:lumOff val="25000"/>
                  </a:schemeClr>
                </a:solidFill>
                <a:cs typeface="+mn-ea"/>
                <a:sym typeface="+mn-lt"/>
              </a:rPr>
              <a:t>功能详解</a:t>
            </a:r>
            <a:endParaRPr lang="en-US" altLang="zh-CN" sz="3000" b="1" dirty="0">
              <a:solidFill>
                <a:schemeClr val="tx1">
                  <a:lumMod val="75000"/>
                  <a:lumOff val="25000"/>
                </a:schemeClr>
              </a:solidFill>
              <a:cs typeface="+mn-ea"/>
              <a:sym typeface="+mn-lt"/>
            </a:endParaRPr>
          </a:p>
        </p:txBody>
      </p:sp>
      <p:sp>
        <p:nvSpPr>
          <p:cNvPr id="19" name="文本框 18"/>
          <p:cNvSpPr txBox="1"/>
          <p:nvPr/>
        </p:nvSpPr>
        <p:spPr>
          <a:xfrm>
            <a:off x="3423897" y="1451056"/>
            <a:ext cx="2296206" cy="62722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3300" dirty="0">
                <a:solidFill>
                  <a:srgbClr val="DA1D27"/>
                </a:solidFill>
                <a:cs typeface="+mn-ea"/>
                <a:sym typeface="+mn-lt"/>
              </a:rPr>
              <a:t>PART 03</a:t>
            </a:r>
          </a:p>
        </p:txBody>
      </p:sp>
      <p:sp>
        <p:nvSpPr>
          <p:cNvPr id="20" name="椭圆 13"/>
          <p:cNvSpPr/>
          <p:nvPr/>
        </p:nvSpPr>
        <p:spPr>
          <a:xfrm flipV="1">
            <a:off x="4332515" y="3539468"/>
            <a:ext cx="478971" cy="478303"/>
          </a:xfrm>
          <a:custGeom>
            <a:avLst/>
            <a:gdLst>
              <a:gd name="connsiteX0" fmla="*/ 303763 w 607427"/>
              <a:gd name="connsiteY0" fmla="*/ 152514 h 606580"/>
              <a:gd name="connsiteX1" fmla="*/ 187507 w 607427"/>
              <a:gd name="connsiteY1" fmla="*/ 268477 h 606580"/>
              <a:gd name="connsiteX2" fmla="*/ 257222 w 607427"/>
              <a:gd name="connsiteY2" fmla="*/ 268477 h 606580"/>
              <a:gd name="connsiteX3" fmla="*/ 257222 w 607427"/>
              <a:gd name="connsiteY3" fmla="*/ 454136 h 606580"/>
              <a:gd name="connsiteX4" fmla="*/ 350207 w 607427"/>
              <a:gd name="connsiteY4" fmla="*/ 454136 h 606580"/>
              <a:gd name="connsiteX5" fmla="*/ 350207 w 607427"/>
              <a:gd name="connsiteY5" fmla="*/ 268477 h 606580"/>
              <a:gd name="connsiteX6" fmla="*/ 419922 w 607427"/>
              <a:gd name="connsiteY6" fmla="*/ 268477 h 606580"/>
              <a:gd name="connsiteX7" fmla="*/ 303763 w 607427"/>
              <a:gd name="connsiteY7" fmla="*/ 113469 h 606580"/>
              <a:gd name="connsiteX8" fmla="*/ 331434 w 607427"/>
              <a:gd name="connsiteY8" fmla="*/ 124890 h 606580"/>
              <a:gd name="connsiteX9" fmla="*/ 447592 w 607427"/>
              <a:gd name="connsiteY9" fmla="*/ 240853 h 606580"/>
              <a:gd name="connsiteX10" fmla="*/ 456099 w 607427"/>
              <a:gd name="connsiteY10" fmla="*/ 283412 h 606580"/>
              <a:gd name="connsiteX11" fmla="*/ 419922 w 607427"/>
              <a:gd name="connsiteY11" fmla="*/ 307522 h 606580"/>
              <a:gd name="connsiteX12" fmla="*/ 389318 w 607427"/>
              <a:gd name="connsiteY12" fmla="*/ 307522 h 606580"/>
              <a:gd name="connsiteX13" fmla="*/ 389318 w 607427"/>
              <a:gd name="connsiteY13" fmla="*/ 454136 h 606580"/>
              <a:gd name="connsiteX14" fmla="*/ 350207 w 607427"/>
              <a:gd name="connsiteY14" fmla="*/ 493181 h 606580"/>
              <a:gd name="connsiteX15" fmla="*/ 257222 w 607427"/>
              <a:gd name="connsiteY15" fmla="*/ 493181 h 606580"/>
              <a:gd name="connsiteX16" fmla="*/ 218111 w 607427"/>
              <a:gd name="connsiteY16" fmla="*/ 454136 h 606580"/>
              <a:gd name="connsiteX17" fmla="*/ 218111 w 607427"/>
              <a:gd name="connsiteY17" fmla="*/ 307522 h 606580"/>
              <a:gd name="connsiteX18" fmla="*/ 187507 w 607427"/>
              <a:gd name="connsiteY18" fmla="*/ 307522 h 606580"/>
              <a:gd name="connsiteX19" fmla="*/ 151427 w 607427"/>
              <a:gd name="connsiteY19" fmla="*/ 283412 h 606580"/>
              <a:gd name="connsiteX20" fmla="*/ 159934 w 607427"/>
              <a:gd name="connsiteY20" fmla="*/ 240853 h 606580"/>
              <a:gd name="connsiteX21" fmla="*/ 276092 w 607427"/>
              <a:gd name="connsiteY21" fmla="*/ 124890 h 606580"/>
              <a:gd name="connsiteX22" fmla="*/ 303763 w 607427"/>
              <a:gd name="connsiteY22" fmla="*/ 113469 h 606580"/>
              <a:gd name="connsiteX23" fmla="*/ 303763 w 607427"/>
              <a:gd name="connsiteY23" fmla="*/ 39052 h 606580"/>
              <a:gd name="connsiteX24" fmla="*/ 39107 w 607427"/>
              <a:gd name="connsiteY24" fmla="*/ 303339 h 606580"/>
              <a:gd name="connsiteX25" fmla="*/ 303763 w 607427"/>
              <a:gd name="connsiteY25" fmla="*/ 567528 h 606580"/>
              <a:gd name="connsiteX26" fmla="*/ 568320 w 607427"/>
              <a:gd name="connsiteY26" fmla="*/ 303339 h 606580"/>
              <a:gd name="connsiteX27" fmla="*/ 303763 w 607427"/>
              <a:gd name="connsiteY27" fmla="*/ 39052 h 606580"/>
              <a:gd name="connsiteX28" fmla="*/ 303763 w 607427"/>
              <a:gd name="connsiteY28" fmla="*/ 0 h 606580"/>
              <a:gd name="connsiteX29" fmla="*/ 607427 w 607427"/>
              <a:gd name="connsiteY29" fmla="*/ 303339 h 606580"/>
              <a:gd name="connsiteX30" fmla="*/ 303763 w 607427"/>
              <a:gd name="connsiteY30" fmla="*/ 606580 h 606580"/>
              <a:gd name="connsiteX31" fmla="*/ 0 w 607427"/>
              <a:gd name="connsiteY31" fmla="*/ 303339 h 606580"/>
              <a:gd name="connsiteX32" fmla="*/ 303763 w 607427"/>
              <a:gd name="connsiteY3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427" h="606580">
                <a:moveTo>
                  <a:pt x="303763" y="152514"/>
                </a:moveTo>
                <a:lnTo>
                  <a:pt x="187507" y="268477"/>
                </a:lnTo>
                <a:lnTo>
                  <a:pt x="257222" y="268477"/>
                </a:lnTo>
                <a:lnTo>
                  <a:pt x="257222" y="454136"/>
                </a:lnTo>
                <a:lnTo>
                  <a:pt x="350207" y="454136"/>
                </a:lnTo>
                <a:lnTo>
                  <a:pt x="350207" y="268477"/>
                </a:lnTo>
                <a:lnTo>
                  <a:pt x="419922" y="268477"/>
                </a:lnTo>
                <a:close/>
                <a:moveTo>
                  <a:pt x="303763" y="113469"/>
                </a:moveTo>
                <a:cubicBezTo>
                  <a:pt x="314127" y="113469"/>
                  <a:pt x="324101" y="117569"/>
                  <a:pt x="331434" y="124890"/>
                </a:cubicBezTo>
                <a:lnTo>
                  <a:pt x="447592" y="240853"/>
                </a:lnTo>
                <a:cubicBezTo>
                  <a:pt x="458739" y="252079"/>
                  <a:pt x="462063" y="268868"/>
                  <a:pt x="456099" y="283412"/>
                </a:cubicBezTo>
                <a:cubicBezTo>
                  <a:pt x="450037" y="298054"/>
                  <a:pt x="435761" y="307522"/>
                  <a:pt x="419922" y="307522"/>
                </a:cubicBezTo>
                <a:lnTo>
                  <a:pt x="389318" y="307522"/>
                </a:lnTo>
                <a:lnTo>
                  <a:pt x="389318" y="454136"/>
                </a:lnTo>
                <a:cubicBezTo>
                  <a:pt x="389318" y="475611"/>
                  <a:pt x="371816" y="493181"/>
                  <a:pt x="350207" y="493181"/>
                </a:cubicBezTo>
                <a:lnTo>
                  <a:pt x="257222" y="493181"/>
                </a:lnTo>
                <a:cubicBezTo>
                  <a:pt x="235613" y="493181"/>
                  <a:pt x="218111" y="475611"/>
                  <a:pt x="218111" y="454136"/>
                </a:cubicBezTo>
                <a:lnTo>
                  <a:pt x="218111" y="307522"/>
                </a:lnTo>
                <a:lnTo>
                  <a:pt x="187507" y="307522"/>
                </a:lnTo>
                <a:cubicBezTo>
                  <a:pt x="171765" y="307522"/>
                  <a:pt x="157490" y="298054"/>
                  <a:pt x="151427" y="283412"/>
                </a:cubicBezTo>
                <a:cubicBezTo>
                  <a:pt x="145365" y="268868"/>
                  <a:pt x="148690" y="252079"/>
                  <a:pt x="159934" y="240853"/>
                </a:cubicBezTo>
                <a:lnTo>
                  <a:pt x="276092" y="124890"/>
                </a:lnTo>
                <a:cubicBezTo>
                  <a:pt x="283426" y="117569"/>
                  <a:pt x="293399" y="113469"/>
                  <a:pt x="303763" y="113469"/>
                </a:cubicBezTo>
                <a:close/>
                <a:moveTo>
                  <a:pt x="303763" y="39052"/>
                </a:moveTo>
                <a:cubicBezTo>
                  <a:pt x="157796" y="39052"/>
                  <a:pt x="39107" y="157576"/>
                  <a:pt x="39107" y="303339"/>
                </a:cubicBezTo>
                <a:cubicBezTo>
                  <a:pt x="39107" y="449004"/>
                  <a:pt x="157796" y="567528"/>
                  <a:pt x="303763" y="567528"/>
                </a:cubicBezTo>
                <a:cubicBezTo>
                  <a:pt x="449631" y="567528"/>
                  <a:pt x="568320" y="449004"/>
                  <a:pt x="568320" y="303339"/>
                </a:cubicBezTo>
                <a:cubicBezTo>
                  <a:pt x="568320" y="157576"/>
                  <a:pt x="449631" y="39052"/>
                  <a:pt x="303763" y="39052"/>
                </a:cubicBezTo>
                <a:close/>
                <a:moveTo>
                  <a:pt x="303763" y="0"/>
                </a:moveTo>
                <a:cubicBezTo>
                  <a:pt x="471629" y="0"/>
                  <a:pt x="607427" y="135707"/>
                  <a:pt x="607427" y="303339"/>
                </a:cubicBezTo>
                <a:cubicBezTo>
                  <a:pt x="607427" y="470971"/>
                  <a:pt x="471629" y="606580"/>
                  <a:pt x="303763" y="606580"/>
                </a:cubicBezTo>
                <a:cubicBezTo>
                  <a:pt x="135798" y="606580"/>
                  <a:pt x="0" y="470971"/>
                  <a:pt x="0" y="303339"/>
                </a:cubicBezTo>
                <a:cubicBezTo>
                  <a:pt x="0" y="135609"/>
                  <a:pt x="135896" y="0"/>
                  <a:pt x="303763"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6243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用户交互模块架构设计</a:t>
            </a:r>
          </a:p>
        </p:txBody>
      </p:sp>
      <p:grpSp>
        <p:nvGrpSpPr>
          <p:cNvPr id="5" name="720f3f53-7b17-4a13-9797-3ef138a3f30d"/>
          <p:cNvGrpSpPr>
            <a:grpSpLocks noChangeAspect="1"/>
          </p:cNvGrpSpPr>
          <p:nvPr/>
        </p:nvGrpSpPr>
        <p:grpSpPr>
          <a:xfrm>
            <a:off x="1154614" y="1344803"/>
            <a:ext cx="2774312" cy="3081522"/>
            <a:chOff x="945204" y="685486"/>
            <a:chExt cx="4983809" cy="5535686"/>
          </a:xfrm>
        </p:grpSpPr>
        <p:grpSp>
          <p:nvGrpSpPr>
            <p:cNvPr id="6" name="Group 1"/>
            <p:cNvGrpSpPr/>
            <p:nvPr/>
          </p:nvGrpSpPr>
          <p:grpSpPr>
            <a:xfrm>
              <a:off x="1307468" y="1168213"/>
              <a:ext cx="4621545" cy="4521574"/>
              <a:chOff x="-949635" y="0"/>
              <a:chExt cx="7009631" cy="6858000"/>
            </a:xfrm>
          </p:grpSpPr>
          <p:sp>
            <p:nvSpPr>
              <p:cNvPr id="12" name="Diamond 3"/>
              <p:cNvSpPr/>
              <p:nvPr/>
            </p:nvSpPr>
            <p:spPr bwMode="auto">
              <a:xfrm>
                <a:off x="-949635" y="0"/>
                <a:ext cx="7009631" cy="6858000"/>
              </a:xfrm>
              <a:prstGeom prst="diamond">
                <a:avLst/>
              </a:prstGeom>
              <a:solidFill>
                <a:schemeClr val="tx2">
                  <a:lumMod val="20000"/>
                  <a:lumOff val="80000"/>
                  <a:alpha val="35000"/>
                </a:schemeClr>
              </a:solidFill>
              <a:ln w="12700">
                <a:solidFill>
                  <a:srgbClr val="DA1D27">
                    <a:alpha val="20000"/>
                  </a:srgbClr>
                </a:solidFill>
                <a:round/>
              </a:ln>
            </p:spPr>
            <p:txBody>
              <a:bodyPr anchor="ctr"/>
              <a:lstStyle/>
              <a:p>
                <a:pPr algn="ctr"/>
                <a:endParaRPr sz="1015">
                  <a:cs typeface="+mn-ea"/>
                  <a:sym typeface="+mn-lt"/>
                </a:endParaRPr>
              </a:p>
            </p:txBody>
          </p:sp>
          <p:sp>
            <p:nvSpPr>
              <p:cNvPr id="13" name="Diamond 4"/>
              <p:cNvSpPr/>
              <p:nvPr/>
            </p:nvSpPr>
            <p:spPr bwMode="auto">
              <a:xfrm>
                <a:off x="-176517" y="653134"/>
                <a:ext cx="5647878" cy="5525706"/>
              </a:xfrm>
              <a:prstGeom prst="diamond">
                <a:avLst/>
              </a:prstGeom>
              <a:solidFill>
                <a:srgbClr val="DA1D27">
                  <a:alpha val="20000"/>
                </a:srgbClr>
              </a:solidFill>
              <a:ln w="12700">
                <a:solidFill>
                  <a:schemeClr val="bg1">
                    <a:lumMod val="85000"/>
                  </a:schemeClr>
                </a:solidFill>
                <a:round/>
              </a:ln>
            </p:spPr>
            <p:txBody>
              <a:bodyPr anchor="ctr"/>
              <a:lstStyle/>
              <a:p>
                <a:pPr algn="ctr"/>
                <a:endParaRPr sz="1015">
                  <a:cs typeface="+mn-ea"/>
                  <a:sym typeface="+mn-lt"/>
                </a:endParaRPr>
              </a:p>
            </p:txBody>
          </p:sp>
        </p:grpSp>
        <p:sp>
          <p:nvSpPr>
            <p:cNvPr id="7" name="Diamond 5"/>
            <p:cNvSpPr/>
            <p:nvPr/>
          </p:nvSpPr>
          <p:spPr bwMode="auto">
            <a:xfrm>
              <a:off x="945204" y="1771568"/>
              <a:ext cx="3314866" cy="3314864"/>
            </a:xfrm>
            <a:prstGeom prst="diamond">
              <a:avLst/>
            </a:prstGeom>
            <a:solidFill>
              <a:srgbClr val="DA1D27"/>
            </a:solidFill>
            <a:ln w="12700">
              <a:noFill/>
              <a:round/>
            </a:ln>
          </p:spPr>
          <p:txBody>
            <a:bodyPr anchor="ctr"/>
            <a:lstStyle/>
            <a:p>
              <a:pPr algn="ctr"/>
              <a:endParaRPr sz="1015">
                <a:cs typeface="+mn-ea"/>
                <a:sym typeface="+mn-lt"/>
              </a:endParaRPr>
            </a:p>
          </p:txBody>
        </p:sp>
        <p:sp>
          <p:nvSpPr>
            <p:cNvPr id="8" name="Diamond 11"/>
            <p:cNvSpPr/>
            <p:nvPr/>
          </p:nvSpPr>
          <p:spPr bwMode="auto">
            <a:xfrm>
              <a:off x="2953196" y="685486"/>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dirty="0">
                  <a:solidFill>
                    <a:schemeClr val="bg1"/>
                  </a:solidFill>
                  <a:cs typeface="+mn-ea"/>
                  <a:sym typeface="+mn-lt"/>
                </a:rPr>
                <a:t>01</a:t>
              </a:r>
            </a:p>
          </p:txBody>
        </p:sp>
        <p:sp>
          <p:nvSpPr>
            <p:cNvPr id="9" name="Diamond 12"/>
            <p:cNvSpPr/>
            <p:nvPr/>
          </p:nvSpPr>
          <p:spPr bwMode="auto">
            <a:xfrm>
              <a:off x="4241783" y="1947722"/>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a:solidFill>
                    <a:schemeClr val="bg1"/>
                  </a:solidFill>
                  <a:cs typeface="+mn-ea"/>
                  <a:sym typeface="+mn-lt"/>
                </a:rPr>
                <a:t>02</a:t>
              </a:r>
            </a:p>
          </p:txBody>
        </p:sp>
        <p:sp>
          <p:nvSpPr>
            <p:cNvPr id="10" name="Diamond 13"/>
            <p:cNvSpPr/>
            <p:nvPr/>
          </p:nvSpPr>
          <p:spPr bwMode="auto">
            <a:xfrm>
              <a:off x="4241783" y="3729903"/>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a:solidFill>
                    <a:schemeClr val="bg1"/>
                  </a:solidFill>
                  <a:cs typeface="+mn-ea"/>
                  <a:sym typeface="+mn-lt"/>
                </a:rPr>
                <a:t>03</a:t>
              </a:r>
            </a:p>
          </p:txBody>
        </p:sp>
        <p:sp>
          <p:nvSpPr>
            <p:cNvPr id="11" name="Diamond 14"/>
            <p:cNvSpPr/>
            <p:nvPr/>
          </p:nvSpPr>
          <p:spPr bwMode="auto">
            <a:xfrm>
              <a:off x="2953196" y="5069696"/>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a:solidFill>
                    <a:schemeClr val="bg1"/>
                  </a:solidFill>
                  <a:cs typeface="+mn-ea"/>
                  <a:sym typeface="+mn-lt"/>
                </a:rPr>
                <a:t>04</a:t>
              </a:r>
            </a:p>
          </p:txBody>
        </p:sp>
      </p:grpSp>
      <p:sp>
        <p:nvSpPr>
          <p:cNvPr id="14" name="矩形 13"/>
          <p:cNvSpPr/>
          <p:nvPr/>
        </p:nvSpPr>
        <p:spPr>
          <a:xfrm>
            <a:off x="3024919" y="1406282"/>
            <a:ext cx="4260170" cy="577081"/>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基于</a:t>
            </a:r>
            <a:r>
              <a:rPr lang="en-US" altLang="zh-CN" sz="1050" dirty="0">
                <a:solidFill>
                  <a:prstClr val="black">
                    <a:lumMod val="75000"/>
                    <a:lumOff val="25000"/>
                  </a:prstClr>
                </a:solidFill>
                <a:cs typeface="+mn-ea"/>
                <a:sym typeface="+mn-lt"/>
              </a:rPr>
              <a:t>Vue 3 + TypeScript + Element Plus</a:t>
            </a:r>
            <a:r>
              <a:rPr lang="zh-CN" altLang="en-US" sz="1050" dirty="0">
                <a:solidFill>
                  <a:prstClr val="black">
                    <a:lumMod val="75000"/>
                    <a:lumOff val="25000"/>
                  </a:prstClr>
                </a:solidFill>
                <a:cs typeface="+mn-ea"/>
                <a:sym typeface="+mn-lt"/>
              </a:rPr>
              <a:t>的现代化用户界面架构。采用模块化设计理念，将功能按领域进行清晰划分，建立了可维护、可扩展的代码结构。</a:t>
            </a:r>
          </a:p>
        </p:txBody>
      </p:sp>
      <p:sp>
        <p:nvSpPr>
          <p:cNvPr id="15" name="矩形 14"/>
          <p:cNvSpPr/>
          <p:nvPr/>
        </p:nvSpPr>
        <p:spPr>
          <a:xfrm>
            <a:off x="3024919" y="3901670"/>
            <a:ext cx="4260170" cy="577081"/>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在</a:t>
            </a:r>
            <a:r>
              <a:rPr lang="en-US" altLang="zh-CN" sz="1050" dirty="0" err="1">
                <a:solidFill>
                  <a:prstClr val="black">
                    <a:lumMod val="75000"/>
                    <a:lumOff val="25000"/>
                  </a:prstClr>
                </a:solidFill>
                <a:cs typeface="+mn-ea"/>
                <a:sym typeface="+mn-lt"/>
              </a:rPr>
              <a:t>router.beforeEach</a:t>
            </a:r>
            <a:r>
              <a:rPr lang="zh-CN" altLang="en-US" sz="1050" dirty="0">
                <a:solidFill>
                  <a:prstClr val="black">
                    <a:lumMod val="75000"/>
                    <a:lumOff val="25000"/>
                  </a:prstClr>
                </a:solidFill>
                <a:cs typeface="+mn-ea"/>
                <a:sym typeface="+mn-lt"/>
              </a:rPr>
              <a:t>守卫中实现了权限验证，当用户访问需要认证的页面时，在</a:t>
            </a:r>
            <a:r>
              <a:rPr lang="en-US" altLang="zh-CN" sz="1050" dirty="0" err="1">
                <a:solidFill>
                  <a:prstClr val="black">
                    <a:lumMod val="75000"/>
                    <a:lumOff val="25000"/>
                  </a:prstClr>
                </a:solidFill>
                <a:cs typeface="+mn-ea"/>
                <a:sym typeface="+mn-lt"/>
              </a:rPr>
              <a:t>scrollBehavior</a:t>
            </a:r>
            <a:r>
              <a:rPr lang="zh-CN" altLang="en-US" sz="1050" dirty="0">
                <a:solidFill>
                  <a:prstClr val="black">
                    <a:lumMod val="75000"/>
                    <a:lumOff val="25000"/>
                  </a:prstClr>
                </a:solidFill>
                <a:cs typeface="+mn-ea"/>
                <a:sym typeface="+mn-lt"/>
              </a:rPr>
              <a:t>配置中实现了智能的页面滚动管理，支持浏览器后退时恢复到保存的位置。</a:t>
            </a:r>
          </a:p>
        </p:txBody>
      </p:sp>
      <p:sp>
        <p:nvSpPr>
          <p:cNvPr id="16" name="矩形 15"/>
          <p:cNvSpPr/>
          <p:nvPr/>
        </p:nvSpPr>
        <p:spPr>
          <a:xfrm>
            <a:off x="3765847" y="3127024"/>
            <a:ext cx="4260170" cy="577081"/>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设计了基于角色的路由守卫系统，实现了多级权限控制。在</a:t>
            </a:r>
            <a:r>
              <a:rPr lang="en-US" altLang="zh-CN" sz="1050" dirty="0">
                <a:solidFill>
                  <a:prstClr val="black">
                    <a:lumMod val="75000"/>
                    <a:lumOff val="25000"/>
                  </a:prstClr>
                </a:solidFill>
                <a:cs typeface="+mn-ea"/>
                <a:sym typeface="+mn-lt"/>
              </a:rPr>
              <a:t>router/</a:t>
            </a:r>
            <a:r>
              <a:rPr lang="en-US" altLang="zh-CN" sz="1050" dirty="0" err="1">
                <a:solidFill>
                  <a:prstClr val="black">
                    <a:lumMod val="75000"/>
                    <a:lumOff val="25000"/>
                  </a:prstClr>
                </a:solidFill>
                <a:cs typeface="+mn-ea"/>
                <a:sym typeface="+mn-lt"/>
              </a:rPr>
              <a:t>index.ts</a:t>
            </a:r>
            <a:r>
              <a:rPr lang="zh-CN" altLang="en-US" sz="1050" dirty="0">
                <a:solidFill>
                  <a:prstClr val="black">
                    <a:lumMod val="75000"/>
                    <a:lumOff val="25000"/>
                  </a:prstClr>
                </a:solidFill>
                <a:cs typeface="+mn-ea"/>
                <a:sym typeface="+mn-lt"/>
              </a:rPr>
              <a:t>中构建了完整的路由架构，包括主布局路由、公共页面、用户功能路由、认证页面和管理员路由。</a:t>
            </a:r>
          </a:p>
        </p:txBody>
      </p:sp>
      <p:sp>
        <p:nvSpPr>
          <p:cNvPr id="17" name="矩形 16"/>
          <p:cNvSpPr/>
          <p:nvPr/>
        </p:nvSpPr>
        <p:spPr>
          <a:xfrm>
            <a:off x="3765847" y="2085678"/>
            <a:ext cx="4260170" cy="738664"/>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在</a:t>
            </a:r>
            <a:r>
              <a:rPr lang="en-US" altLang="zh-CN" sz="1050" dirty="0" err="1">
                <a:solidFill>
                  <a:prstClr val="black">
                    <a:lumMod val="75000"/>
                    <a:lumOff val="25000"/>
                  </a:prstClr>
                </a:solidFill>
                <a:cs typeface="+mn-ea"/>
                <a:sym typeface="+mn-lt"/>
              </a:rPr>
              <a:t>App.vue</a:t>
            </a:r>
            <a:r>
              <a:rPr lang="zh-CN" altLang="en-US" sz="1050" dirty="0">
                <a:solidFill>
                  <a:prstClr val="black">
                    <a:lumMod val="75000"/>
                    <a:lumOff val="25000"/>
                  </a:prstClr>
                </a:solidFill>
                <a:cs typeface="+mn-ea"/>
                <a:sym typeface="+mn-lt"/>
              </a:rPr>
              <a:t>中实现了应用的核心初始化逻辑，使用</a:t>
            </a:r>
            <a:r>
              <a:rPr lang="en-US" altLang="zh-CN" sz="1050" dirty="0">
                <a:solidFill>
                  <a:prstClr val="black">
                    <a:lumMod val="75000"/>
                    <a:lumOff val="25000"/>
                  </a:prstClr>
                </a:solidFill>
                <a:cs typeface="+mn-ea"/>
                <a:sym typeface="+mn-lt"/>
              </a:rPr>
              <a:t>Vue 3</a:t>
            </a:r>
            <a:r>
              <a:rPr lang="zh-CN" altLang="en-US" sz="1050" dirty="0">
                <a:solidFill>
                  <a:prstClr val="black">
                    <a:lumMod val="75000"/>
                    <a:lumOff val="25000"/>
                  </a:prstClr>
                </a:solidFill>
                <a:cs typeface="+mn-ea"/>
                <a:sym typeface="+mn-lt"/>
              </a:rPr>
              <a:t>的</a:t>
            </a:r>
            <a:r>
              <a:rPr lang="en-US" altLang="zh-CN" sz="1050" dirty="0">
                <a:solidFill>
                  <a:prstClr val="black">
                    <a:lumMod val="75000"/>
                    <a:lumOff val="25000"/>
                  </a:prstClr>
                </a:solidFill>
                <a:cs typeface="+mn-ea"/>
                <a:sym typeface="+mn-lt"/>
              </a:rPr>
              <a:t>Composition API</a:t>
            </a:r>
            <a:r>
              <a:rPr lang="zh-CN" altLang="en-US" sz="1050" dirty="0">
                <a:solidFill>
                  <a:prstClr val="black">
                    <a:lumMod val="75000"/>
                    <a:lumOff val="25000"/>
                  </a:prstClr>
                </a:solidFill>
                <a:cs typeface="+mn-ea"/>
                <a:sym typeface="+mn-lt"/>
              </a:rPr>
              <a:t>和</a:t>
            </a:r>
            <a:r>
              <a:rPr lang="en-US" altLang="zh-CN" sz="1050" dirty="0" err="1">
                <a:solidFill>
                  <a:prstClr val="black">
                    <a:lumMod val="75000"/>
                    <a:lumOff val="25000"/>
                  </a:prstClr>
                </a:solidFill>
                <a:cs typeface="+mn-ea"/>
                <a:sym typeface="+mn-lt"/>
              </a:rPr>
              <a:t>Pinia</a:t>
            </a:r>
            <a:r>
              <a:rPr lang="zh-CN" altLang="en-US" sz="1050" dirty="0">
                <a:solidFill>
                  <a:prstClr val="black">
                    <a:lumMod val="75000"/>
                    <a:lumOff val="25000"/>
                  </a:prstClr>
                </a:solidFill>
                <a:cs typeface="+mn-ea"/>
                <a:sym typeface="+mn-lt"/>
              </a:rPr>
              <a:t>状态管理，通过</a:t>
            </a:r>
            <a:r>
              <a:rPr lang="en-US" altLang="zh-CN" sz="1050" dirty="0" err="1">
                <a:solidFill>
                  <a:prstClr val="black">
                    <a:lumMod val="75000"/>
                    <a:lumOff val="25000"/>
                  </a:prstClr>
                </a:solidFill>
                <a:cs typeface="+mn-ea"/>
                <a:sym typeface="+mn-lt"/>
              </a:rPr>
              <a:t>useAuthStore</a:t>
            </a:r>
            <a:r>
              <a:rPr lang="zh-CN" altLang="en-US" sz="1050" dirty="0">
                <a:solidFill>
                  <a:prstClr val="black">
                    <a:lumMod val="75000"/>
                    <a:lumOff val="25000"/>
                  </a:prstClr>
                </a:solidFill>
                <a:cs typeface="+mn-ea"/>
                <a:sym typeface="+mn-lt"/>
              </a:rPr>
              <a:t>和</a:t>
            </a:r>
            <a:r>
              <a:rPr lang="en-US" altLang="zh-CN" sz="1050" dirty="0" err="1">
                <a:solidFill>
                  <a:prstClr val="black">
                    <a:lumMod val="75000"/>
                    <a:lumOff val="25000"/>
                  </a:prstClr>
                </a:solidFill>
                <a:cs typeface="+mn-ea"/>
                <a:sym typeface="+mn-lt"/>
              </a:rPr>
              <a:t>useClubStore</a:t>
            </a:r>
            <a:r>
              <a:rPr lang="zh-CN" altLang="en-US" sz="1050" dirty="0">
                <a:solidFill>
                  <a:prstClr val="black">
                    <a:lumMod val="75000"/>
                    <a:lumOff val="25000"/>
                  </a:prstClr>
                </a:solidFill>
                <a:cs typeface="+mn-ea"/>
                <a:sym typeface="+mn-lt"/>
              </a:rPr>
              <a:t>管理全局状态。应用启动时并行初始化认证状态和社团分类数据，确保数据的完整性和一致性。</a:t>
            </a:r>
          </a:p>
        </p:txBody>
      </p:sp>
      <p:sp>
        <p:nvSpPr>
          <p:cNvPr id="18" name="文本框 17"/>
          <p:cNvSpPr txBox="1"/>
          <p:nvPr/>
        </p:nvSpPr>
        <p:spPr>
          <a:xfrm>
            <a:off x="1242966" y="2615993"/>
            <a:ext cx="1663829" cy="646331"/>
          </a:xfrm>
          <a:prstGeom prst="rect">
            <a:avLst/>
          </a:prstGeom>
          <a:noFill/>
        </p:spPr>
        <p:txBody>
          <a:bodyPr wrap="square" rtlCol="0">
            <a:spAutoFit/>
            <a:scene3d>
              <a:camera prst="orthographicFront"/>
              <a:lightRig rig="threePt" dir="t"/>
            </a:scene3d>
            <a:sp3d contourW="12700"/>
          </a:bodyPr>
          <a:lstStyle/>
          <a:p>
            <a:pPr algn="ctr"/>
            <a:r>
              <a:rPr lang="zh-CN" altLang="en-US" sz="1800" dirty="0">
                <a:solidFill>
                  <a:schemeClr val="bg1"/>
                </a:solidFill>
                <a:cs typeface="+mn-ea"/>
                <a:sym typeface="+mn-lt"/>
              </a:rPr>
              <a:t>基于</a:t>
            </a:r>
            <a:r>
              <a:rPr lang="en-US" altLang="zh-CN" sz="1800" dirty="0">
                <a:solidFill>
                  <a:schemeClr val="bg1"/>
                </a:solidFill>
                <a:cs typeface="+mn-ea"/>
                <a:sym typeface="+mn-lt"/>
              </a:rPr>
              <a:t>Vue</a:t>
            </a:r>
            <a:r>
              <a:rPr lang="zh-CN" altLang="en-US" sz="1800" dirty="0">
                <a:solidFill>
                  <a:schemeClr val="bg1"/>
                </a:solidFill>
                <a:cs typeface="+mn-ea"/>
                <a:sym typeface="+mn-lt"/>
              </a:rPr>
              <a:t>的用户交互框架</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ppt_x</p:attrName>
                                        </p:attrNameLst>
                                      </p:cBhvr>
                                      <p:tavLst>
                                        <p:tav tm="0">
                                          <p:val>
                                            <p:strVal val="#ppt_x-#ppt_w*1.125000"/>
                                          </p:val>
                                        </p:tav>
                                        <p:tav tm="100000">
                                          <p:val>
                                            <p:strVal val="#ppt_x"/>
                                          </p:val>
                                        </p:tav>
                                      </p:tavLst>
                                    </p:anim>
                                    <p:animEffect transition="in" filter="wipe(right)">
                                      <p:cBhvr>
                                        <p:cTn id="19" dur="500"/>
                                        <p:tgtEl>
                                          <p:spTgt spid="14"/>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ppt_x</p:attrName>
                                        </p:attrNameLst>
                                      </p:cBhvr>
                                      <p:tavLst>
                                        <p:tav tm="0">
                                          <p:val>
                                            <p:strVal val="#ppt_x-#ppt_w*1.125000"/>
                                          </p:val>
                                        </p:tav>
                                        <p:tav tm="100000">
                                          <p:val>
                                            <p:strVal val="#ppt_x"/>
                                          </p:val>
                                        </p:tav>
                                      </p:tavLst>
                                    </p:anim>
                                    <p:animEffect transition="in" filter="wipe(right)">
                                      <p:cBhvr>
                                        <p:cTn id="24" dur="500"/>
                                        <p:tgtEl>
                                          <p:spTgt spid="17"/>
                                        </p:tgtEl>
                                      </p:cBhvr>
                                    </p:animEffect>
                                  </p:childTnLst>
                                </p:cTn>
                              </p:par>
                            </p:childTnLst>
                          </p:cTn>
                        </p:par>
                        <p:par>
                          <p:cTn id="25" fill="hold">
                            <p:stCondLst>
                              <p:cond delay="2000"/>
                            </p:stCondLst>
                            <p:childTnLst>
                              <p:par>
                                <p:cTn id="26" presetID="1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p:tgtEl>
                                          <p:spTgt spid="16"/>
                                        </p:tgtEl>
                                        <p:attrNameLst>
                                          <p:attrName>ppt_x</p:attrName>
                                        </p:attrNameLst>
                                      </p:cBhvr>
                                      <p:tavLst>
                                        <p:tav tm="0">
                                          <p:val>
                                            <p:strVal val="#ppt_x-#ppt_w*1.125000"/>
                                          </p:val>
                                        </p:tav>
                                        <p:tav tm="100000">
                                          <p:val>
                                            <p:strVal val="#ppt_x"/>
                                          </p:val>
                                        </p:tav>
                                      </p:tavLst>
                                    </p:anim>
                                    <p:animEffect transition="in" filter="wipe(right)">
                                      <p:cBhvr>
                                        <p:cTn id="29" dur="500"/>
                                        <p:tgtEl>
                                          <p:spTgt spid="16"/>
                                        </p:tgtEl>
                                      </p:cBhvr>
                                    </p:animEffect>
                                  </p:childTnLst>
                                </p:cTn>
                              </p:par>
                            </p:childTnLst>
                          </p:cTn>
                        </p:par>
                        <p:par>
                          <p:cTn id="30" fill="hold">
                            <p:stCondLst>
                              <p:cond delay="2500"/>
                            </p:stCondLst>
                            <p:childTnLst>
                              <p:par>
                                <p:cTn id="31" presetID="1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6243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用户交互模块功能设计</a:t>
            </a:r>
          </a:p>
        </p:txBody>
      </p:sp>
      <p:grpSp>
        <p:nvGrpSpPr>
          <p:cNvPr id="5" name="组合 4"/>
          <p:cNvGrpSpPr/>
          <p:nvPr/>
        </p:nvGrpSpPr>
        <p:grpSpPr>
          <a:xfrm>
            <a:off x="5067274" y="1390636"/>
            <a:ext cx="3057551" cy="3055172"/>
            <a:chOff x="6335461" y="1844824"/>
            <a:chExt cx="2986194" cy="2983870"/>
          </a:xfrm>
          <a:solidFill>
            <a:schemeClr val="accent1"/>
          </a:solidFill>
        </p:grpSpPr>
        <p:sp>
          <p:nvSpPr>
            <p:cNvPr id="6" name="椭圆 5"/>
            <p:cNvSpPr/>
            <p:nvPr/>
          </p:nvSpPr>
          <p:spPr>
            <a:xfrm>
              <a:off x="6337784" y="1844824"/>
              <a:ext cx="2983871" cy="2983870"/>
            </a:xfrm>
            <a:prstGeom prst="ellipse">
              <a:avLst/>
            </a:prstGeom>
            <a:noFill/>
            <a:ln w="28575">
              <a:solidFill>
                <a:srgbClr val="DA1D2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cs typeface="+mn-ea"/>
                <a:sym typeface="+mn-lt"/>
              </a:endParaRPr>
            </a:p>
          </p:txBody>
        </p:sp>
        <p:sp>
          <p:nvSpPr>
            <p:cNvPr id="7" name="弧形 6"/>
            <p:cNvSpPr/>
            <p:nvPr/>
          </p:nvSpPr>
          <p:spPr>
            <a:xfrm>
              <a:off x="6335461" y="1844824"/>
              <a:ext cx="2983871" cy="2983870"/>
            </a:xfrm>
            <a:prstGeom prst="arc">
              <a:avLst>
                <a:gd name="adj1" fmla="val 16124419"/>
                <a:gd name="adj2" fmla="val 9280618"/>
              </a:avLst>
            </a:prstGeom>
            <a:noFill/>
            <a:ln w="111125" cap="rnd">
              <a:solidFill>
                <a:srgbClr val="DA1D27"/>
              </a:solidFill>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5" dirty="0">
                <a:cs typeface="+mn-ea"/>
                <a:sym typeface="+mn-lt"/>
              </a:endParaRPr>
            </a:p>
          </p:txBody>
        </p:sp>
        <p:sp>
          <p:nvSpPr>
            <p:cNvPr id="8" name="椭圆 7"/>
            <p:cNvSpPr/>
            <p:nvPr/>
          </p:nvSpPr>
          <p:spPr>
            <a:xfrm>
              <a:off x="6582350" y="2096813"/>
              <a:ext cx="2490092" cy="2490094"/>
            </a:xfrm>
            <a:prstGeom prst="ellipse">
              <a:avLst/>
            </a:prstGeom>
            <a:noFill/>
            <a:ln w="28575" cap="flat">
              <a:solidFill>
                <a:srgbClr val="DA1D27"/>
              </a:solidFill>
              <a:prstDash val="solid"/>
              <a:miter lim="400000"/>
            </a:ln>
            <a:effectLst/>
          </p:spPr>
          <p:txBody>
            <a:bodyPr wrap="square" lIns="34289" tIns="34289" rIns="34289" bIns="34289" numCol="1" anchor="ctr">
              <a:noAutofit/>
            </a:bodyPr>
            <a:lstStyle/>
            <a:p>
              <a:pPr defTabSz="342900">
                <a:defRPr sz="11600" cap="none">
                  <a:solidFill>
                    <a:srgbClr val="77716C"/>
                  </a:solidFill>
                </a:defRPr>
              </a:pPr>
              <a:endParaRPr sz="8700" kern="0">
                <a:solidFill>
                  <a:srgbClr val="77716C"/>
                </a:solidFill>
                <a:cs typeface="+mn-ea"/>
                <a:sym typeface="+mn-lt"/>
              </a:endParaRPr>
            </a:p>
          </p:txBody>
        </p:sp>
        <p:sp>
          <p:nvSpPr>
            <p:cNvPr id="9" name="任意多边形: 形状 103"/>
            <p:cNvSpPr/>
            <p:nvPr/>
          </p:nvSpPr>
          <p:spPr>
            <a:xfrm>
              <a:off x="7007625" y="2086610"/>
              <a:ext cx="2054676" cy="1144157"/>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181" y="2594"/>
                  </a:lnTo>
                  <a:lnTo>
                    <a:pt x="11205"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lnSpc>
                  <a:spcPct val="90000"/>
                </a:lnSpc>
                <a:defRPr sz="8400" cap="none">
                  <a:solidFill>
                    <a:srgbClr val="070707"/>
                  </a:solidFill>
                </a:defRPr>
              </a:pPr>
              <a:endParaRPr sz="6300" kern="0">
                <a:solidFill>
                  <a:srgbClr val="070707"/>
                </a:solidFill>
                <a:cs typeface="+mn-ea"/>
                <a:sym typeface="+mn-lt"/>
              </a:endParaRPr>
            </a:p>
          </p:txBody>
        </p:sp>
        <p:sp>
          <p:nvSpPr>
            <p:cNvPr id="10" name="任意多边形: 形状 104"/>
            <p:cNvSpPr/>
            <p:nvPr/>
          </p:nvSpPr>
          <p:spPr>
            <a:xfrm>
              <a:off x="8348541" y="2571918"/>
              <a:ext cx="69493" cy="87160"/>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1" name="任意多边形: 形状 105"/>
            <p:cNvSpPr/>
            <p:nvPr/>
          </p:nvSpPr>
          <p:spPr>
            <a:xfrm>
              <a:off x="8470460" y="2519457"/>
              <a:ext cx="24025" cy="11609"/>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2" name="任意多边形: 形状 106"/>
            <p:cNvSpPr/>
            <p:nvPr/>
          </p:nvSpPr>
          <p:spPr>
            <a:xfrm>
              <a:off x="8445104" y="2548193"/>
              <a:ext cx="27994" cy="18362"/>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3" name="任意多边形: 形状 107"/>
            <p:cNvSpPr/>
            <p:nvPr/>
          </p:nvSpPr>
          <p:spPr>
            <a:xfrm>
              <a:off x="8451969" y="2373121"/>
              <a:ext cx="26597" cy="150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4" name="任意多边形: 形状 108"/>
            <p:cNvSpPr/>
            <p:nvPr/>
          </p:nvSpPr>
          <p:spPr>
            <a:xfrm>
              <a:off x="8272389" y="2500292"/>
              <a:ext cx="14937" cy="129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5" name="任意多边形: 形状 109"/>
            <p:cNvSpPr/>
            <p:nvPr/>
          </p:nvSpPr>
          <p:spPr>
            <a:xfrm>
              <a:off x="8033321" y="2360300"/>
              <a:ext cx="104541" cy="52301"/>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6" name="任意多边形: 形状 110"/>
            <p:cNvSpPr/>
            <p:nvPr/>
          </p:nvSpPr>
          <p:spPr>
            <a:xfrm>
              <a:off x="7911458" y="2311236"/>
              <a:ext cx="73701" cy="29384"/>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7" name="任意多边形: 形状 111"/>
            <p:cNvSpPr/>
            <p:nvPr/>
          </p:nvSpPr>
          <p:spPr>
            <a:xfrm>
              <a:off x="7749688" y="2281553"/>
              <a:ext cx="72827" cy="39470"/>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8" name="任意多边形: 形状 112"/>
            <p:cNvSpPr/>
            <p:nvPr/>
          </p:nvSpPr>
          <p:spPr>
            <a:xfrm>
              <a:off x="7552315" y="2336099"/>
              <a:ext cx="39643" cy="29415"/>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19" name="任意多边形: 形状 113"/>
            <p:cNvSpPr/>
            <p:nvPr/>
          </p:nvSpPr>
          <p:spPr>
            <a:xfrm>
              <a:off x="7532740" y="2369783"/>
              <a:ext cx="28332" cy="14558"/>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0" name="任意多边形: 形状 114"/>
            <p:cNvSpPr/>
            <p:nvPr/>
          </p:nvSpPr>
          <p:spPr>
            <a:xfrm>
              <a:off x="7523624" y="2338448"/>
              <a:ext cx="28812" cy="18984"/>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1" name="任意多边形: 形状 115"/>
            <p:cNvSpPr/>
            <p:nvPr/>
          </p:nvSpPr>
          <p:spPr>
            <a:xfrm>
              <a:off x="7851776" y="2241404"/>
              <a:ext cx="10811" cy="18140"/>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2" name="任意多边形: 形状 116"/>
            <p:cNvSpPr/>
            <p:nvPr/>
          </p:nvSpPr>
          <p:spPr>
            <a:xfrm>
              <a:off x="7418561" y="2518771"/>
              <a:ext cx="26418" cy="23662"/>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3" name="任意多边形: 形状 117"/>
            <p:cNvSpPr/>
            <p:nvPr/>
          </p:nvSpPr>
          <p:spPr>
            <a:xfrm>
              <a:off x="7803566" y="2466820"/>
              <a:ext cx="573170" cy="397411"/>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4" name="任意多边形: 形状 118"/>
            <p:cNvSpPr/>
            <p:nvPr/>
          </p:nvSpPr>
          <p:spPr>
            <a:xfrm>
              <a:off x="7811561" y="2626227"/>
              <a:ext cx="30576" cy="38295"/>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5" name="任意多边形: 形状 119"/>
            <p:cNvSpPr/>
            <p:nvPr/>
          </p:nvSpPr>
          <p:spPr>
            <a:xfrm>
              <a:off x="7837222" y="2608333"/>
              <a:ext cx="11353" cy="17885"/>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6" name="任意多边形: 形状 120"/>
            <p:cNvSpPr/>
            <p:nvPr/>
          </p:nvSpPr>
          <p:spPr>
            <a:xfrm>
              <a:off x="7763229" y="2630486"/>
              <a:ext cx="32499" cy="35979"/>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7" name="任意多边形: 形状 121"/>
            <p:cNvSpPr/>
            <p:nvPr/>
          </p:nvSpPr>
          <p:spPr>
            <a:xfrm>
              <a:off x="7706836" y="2650641"/>
              <a:ext cx="96533" cy="68369"/>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8" name="任意多边形: 形状 122"/>
            <p:cNvSpPr/>
            <p:nvPr/>
          </p:nvSpPr>
          <p:spPr>
            <a:xfrm>
              <a:off x="7810117" y="2729423"/>
              <a:ext cx="48785" cy="64458"/>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29" name="任意多边形: 形状 123"/>
            <p:cNvSpPr/>
            <p:nvPr/>
          </p:nvSpPr>
          <p:spPr>
            <a:xfrm>
              <a:off x="7057546" y="2625677"/>
              <a:ext cx="1940724" cy="1822250"/>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200" cap="none">
                  <a:solidFill>
                    <a:srgbClr val="070707"/>
                  </a:solidFill>
                </a:defRPr>
              </a:pPr>
              <a:endParaRPr sz="6150" kern="0">
                <a:solidFill>
                  <a:srgbClr val="070707"/>
                </a:solidFill>
                <a:cs typeface="+mn-ea"/>
                <a:sym typeface="+mn-lt"/>
              </a:endParaRPr>
            </a:p>
          </p:txBody>
        </p:sp>
        <p:sp>
          <p:nvSpPr>
            <p:cNvPr id="30" name="任意多边形: 形状 124"/>
            <p:cNvSpPr/>
            <p:nvPr/>
          </p:nvSpPr>
          <p:spPr>
            <a:xfrm>
              <a:off x="7117048" y="2537552"/>
              <a:ext cx="24133" cy="21570"/>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1" name="任意多边形: 形状 125"/>
            <p:cNvSpPr/>
            <p:nvPr/>
          </p:nvSpPr>
          <p:spPr>
            <a:xfrm>
              <a:off x="7181197" y="2731570"/>
              <a:ext cx="12038" cy="14047"/>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2" name="任意多边形: 形状 126"/>
            <p:cNvSpPr/>
            <p:nvPr/>
          </p:nvSpPr>
          <p:spPr>
            <a:xfrm>
              <a:off x="7286159" y="2648835"/>
              <a:ext cx="20844" cy="32949"/>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3" name="任意多边形: 形状 127"/>
            <p:cNvSpPr/>
            <p:nvPr/>
          </p:nvSpPr>
          <p:spPr>
            <a:xfrm>
              <a:off x="7230489" y="2674888"/>
              <a:ext cx="13152" cy="15354"/>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4" name="任意多边形: 形状 128"/>
            <p:cNvSpPr/>
            <p:nvPr/>
          </p:nvSpPr>
          <p:spPr>
            <a:xfrm>
              <a:off x="7874845" y="2291485"/>
              <a:ext cx="10811" cy="14826"/>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5" name="任意多边形: 形状 129"/>
            <p:cNvSpPr/>
            <p:nvPr/>
          </p:nvSpPr>
          <p:spPr>
            <a:xfrm>
              <a:off x="7861419" y="2311677"/>
              <a:ext cx="12465" cy="11697"/>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6" name="任意多边形: 形状 130"/>
            <p:cNvSpPr/>
            <p:nvPr/>
          </p:nvSpPr>
          <p:spPr>
            <a:xfrm>
              <a:off x="7989679" y="2954603"/>
              <a:ext cx="25927" cy="21015"/>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7" name="任意多边形: 形状 131"/>
            <p:cNvSpPr/>
            <p:nvPr/>
          </p:nvSpPr>
          <p:spPr>
            <a:xfrm>
              <a:off x="8033445" y="2957003"/>
              <a:ext cx="16448" cy="28209"/>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8" name="任意多边形: 形状 132"/>
            <p:cNvSpPr/>
            <p:nvPr/>
          </p:nvSpPr>
          <p:spPr>
            <a:xfrm>
              <a:off x="8047011" y="3011605"/>
              <a:ext cx="11102" cy="18361"/>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39" name="任意多边形: 形状 133"/>
            <p:cNvSpPr/>
            <p:nvPr/>
          </p:nvSpPr>
          <p:spPr>
            <a:xfrm>
              <a:off x="8169026" y="2956925"/>
              <a:ext cx="12526" cy="20585"/>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0" name="任意多边形: 形状 134"/>
            <p:cNvSpPr/>
            <p:nvPr/>
          </p:nvSpPr>
          <p:spPr>
            <a:xfrm>
              <a:off x="8180181" y="2925835"/>
              <a:ext cx="12572" cy="13951"/>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1" name="任意多边形: 形状 135"/>
            <p:cNvSpPr/>
            <p:nvPr/>
          </p:nvSpPr>
          <p:spPr>
            <a:xfrm>
              <a:off x="8105179" y="3794110"/>
              <a:ext cx="227050" cy="71044"/>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2" name="任意多边形: 形状 136"/>
            <p:cNvSpPr/>
            <p:nvPr/>
          </p:nvSpPr>
          <p:spPr>
            <a:xfrm>
              <a:off x="8249203" y="3872795"/>
              <a:ext cx="54247" cy="23977"/>
            </a:xfrm>
            <a:custGeom>
              <a:avLst/>
              <a:gdLst/>
              <a:ahLst/>
              <a:cxnLst>
                <a:cxn ang="0">
                  <a:pos x="wd2" y="hd2"/>
                </a:cxn>
                <a:cxn ang="5400000">
                  <a:pos x="wd2" y="hd2"/>
                </a:cxn>
                <a:cxn ang="10800000">
                  <a:pos x="wd2" y="hd2"/>
                </a:cxn>
                <a:cxn ang="16200000">
                  <a:pos x="wd2" y="hd2"/>
                </a:cxn>
              </a:cxnLst>
              <a:rect l="0" t="0" r="r" b="b"/>
              <a:pathLst>
                <a:path w="21450"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3" name="任意多边形: 形状 137"/>
            <p:cNvSpPr/>
            <p:nvPr/>
          </p:nvSpPr>
          <p:spPr>
            <a:xfrm>
              <a:off x="8206493" y="3861432"/>
              <a:ext cx="19711" cy="11896"/>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4" name="任意多边形: 形状 138"/>
            <p:cNvSpPr/>
            <p:nvPr/>
          </p:nvSpPr>
          <p:spPr>
            <a:xfrm>
              <a:off x="8177687" y="3872447"/>
              <a:ext cx="17129" cy="13354"/>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5" name="任意多边形: 形状 139"/>
            <p:cNvSpPr/>
            <p:nvPr/>
          </p:nvSpPr>
          <p:spPr>
            <a:xfrm>
              <a:off x="8215812" y="3704807"/>
              <a:ext cx="96952" cy="75820"/>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6" name="任意多边形: 形状 140"/>
            <p:cNvSpPr/>
            <p:nvPr/>
          </p:nvSpPr>
          <p:spPr>
            <a:xfrm>
              <a:off x="8232034" y="3735248"/>
              <a:ext cx="25075" cy="45472"/>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7" name="任意多边形: 形状 141"/>
            <p:cNvSpPr/>
            <p:nvPr/>
          </p:nvSpPr>
          <p:spPr>
            <a:xfrm>
              <a:off x="8318231" y="3764568"/>
              <a:ext cx="17118" cy="28608"/>
            </a:xfrm>
            <a:custGeom>
              <a:avLst/>
              <a:gdLst/>
              <a:ahLst/>
              <a:cxnLst>
                <a:cxn ang="0">
                  <a:pos x="wd2" y="hd2"/>
                </a:cxn>
                <a:cxn ang="5400000">
                  <a:pos x="wd2" y="hd2"/>
                </a:cxn>
                <a:cxn ang="10800000">
                  <a:pos x="wd2" y="hd2"/>
                </a:cxn>
                <a:cxn ang="16200000">
                  <a:pos x="wd2" y="hd2"/>
                </a:cxn>
              </a:cxnLst>
              <a:rect l="0" t="0" r="r" b="b"/>
              <a:pathLst>
                <a:path w="20973"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8" name="任意多边形: 形状 142"/>
            <p:cNvSpPr/>
            <p:nvPr/>
          </p:nvSpPr>
          <p:spPr>
            <a:xfrm>
              <a:off x="8354678" y="3775319"/>
              <a:ext cx="35689" cy="17817"/>
            </a:xfrm>
            <a:custGeom>
              <a:avLst/>
              <a:gdLst/>
              <a:ahLst/>
              <a:cxnLst>
                <a:cxn ang="0">
                  <a:pos x="wd2" y="hd2"/>
                </a:cxn>
                <a:cxn ang="5400000">
                  <a:pos x="wd2" y="hd2"/>
                </a:cxn>
                <a:cxn ang="10800000">
                  <a:pos x="wd2" y="hd2"/>
                </a:cxn>
                <a:cxn ang="16200000">
                  <a:pos x="wd2" y="hd2"/>
                </a:cxn>
              </a:cxnLst>
              <a:rect l="0" t="0" r="r" b="b"/>
              <a:pathLst>
                <a:path w="20516" h="20408"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49" name="任意多边形: 形状 143"/>
            <p:cNvSpPr/>
            <p:nvPr/>
          </p:nvSpPr>
          <p:spPr>
            <a:xfrm>
              <a:off x="8330150" y="3793189"/>
              <a:ext cx="21826" cy="18716"/>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50" name="任意多边形: 形状 144"/>
            <p:cNvSpPr/>
            <p:nvPr/>
          </p:nvSpPr>
          <p:spPr>
            <a:xfrm>
              <a:off x="8286334" y="3787763"/>
              <a:ext cx="11078" cy="15287"/>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51" name="任意多边形: 形状 145"/>
            <p:cNvSpPr/>
            <p:nvPr/>
          </p:nvSpPr>
          <p:spPr>
            <a:xfrm>
              <a:off x="8327287" y="3800221"/>
              <a:ext cx="123047" cy="72650"/>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52" name="任意多边形: 形状 146"/>
            <p:cNvSpPr/>
            <p:nvPr/>
          </p:nvSpPr>
          <p:spPr>
            <a:xfrm>
              <a:off x="8460000" y="3806523"/>
              <a:ext cx="29424" cy="19031"/>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53" name="任意多边形: 形状 147"/>
            <p:cNvSpPr/>
            <p:nvPr/>
          </p:nvSpPr>
          <p:spPr>
            <a:xfrm>
              <a:off x="7964530" y="4249278"/>
              <a:ext cx="57139" cy="31707"/>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sp>
          <p:nvSpPr>
            <p:cNvPr id="54" name="任意多边形: 形状 148"/>
            <p:cNvSpPr/>
            <p:nvPr/>
          </p:nvSpPr>
          <p:spPr>
            <a:xfrm>
              <a:off x="6794032" y="3383902"/>
              <a:ext cx="44447" cy="113624"/>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rgbClr val="DA1D27"/>
            </a:solidFill>
            <a:ln w="12700" cap="flat">
              <a:solidFill>
                <a:srgbClr val="DA1D27"/>
              </a:solidFill>
              <a:miter lim="400000"/>
            </a:ln>
            <a:effectLst/>
          </p:spPr>
          <p:txBody>
            <a:bodyPr wrap="square" lIns="34289" tIns="34289" rIns="34289" bIns="34289" numCol="1" anchor="ctr">
              <a:noAutofit/>
            </a:bodyPr>
            <a:lstStyle/>
            <a:p>
              <a:pPr defTabSz="342900">
                <a:defRPr sz="8400" cap="none">
                  <a:solidFill>
                    <a:srgbClr val="070707"/>
                  </a:solidFill>
                </a:defRPr>
              </a:pPr>
              <a:endParaRPr sz="6300" kern="0">
                <a:solidFill>
                  <a:srgbClr val="070707"/>
                </a:solidFill>
                <a:cs typeface="+mn-ea"/>
                <a:sym typeface="+mn-lt"/>
              </a:endParaRPr>
            </a:p>
          </p:txBody>
        </p:sp>
      </p:grpSp>
      <p:grpSp>
        <p:nvGrpSpPr>
          <p:cNvPr id="55" name="组合 54"/>
          <p:cNvGrpSpPr/>
          <p:nvPr/>
        </p:nvGrpSpPr>
        <p:grpSpPr>
          <a:xfrm>
            <a:off x="949895" y="1129848"/>
            <a:ext cx="3845066" cy="1134959"/>
            <a:chOff x="883721" y="2838555"/>
            <a:chExt cx="5126754" cy="1513277"/>
          </a:xfrm>
        </p:grpSpPr>
        <p:sp>
          <p:nvSpPr>
            <p:cNvPr id="56" name="矩形 55"/>
            <p:cNvSpPr/>
            <p:nvPr/>
          </p:nvSpPr>
          <p:spPr>
            <a:xfrm>
              <a:off x="883721" y="3260508"/>
              <a:ext cx="5126754" cy="1091324"/>
            </a:xfrm>
            <a:prstGeom prst="rect">
              <a:avLst/>
            </a:prstGeom>
          </p:spPr>
          <p:txBody>
            <a:bodyPr wrap="square">
              <a:spAutoFit/>
              <a:scene3d>
                <a:camera prst="orthographicFront"/>
                <a:lightRig rig="threePt" dir="t"/>
              </a:scene3d>
              <a:sp3d contourW="12700"/>
            </a:bodyPr>
            <a:lstStyle/>
            <a:p>
              <a:pPr>
                <a:lnSpc>
                  <a:spcPct val="120000"/>
                </a:lnSpc>
              </a:pPr>
              <a:r>
                <a:rPr lang="zh-CN" altLang="en-US" sz="800" dirty="0">
                  <a:solidFill>
                    <a:schemeClr val="tx1">
                      <a:lumMod val="65000"/>
                      <a:lumOff val="35000"/>
                    </a:schemeClr>
                  </a:solidFill>
                  <a:cs typeface="+mn-ea"/>
                  <a:sym typeface="+mn-lt"/>
                </a:rPr>
                <a:t>实现了游客模式功能。在</a:t>
              </a:r>
              <a:r>
                <a:rPr lang="en-US" altLang="zh-CN" sz="800" dirty="0" err="1">
                  <a:solidFill>
                    <a:schemeClr val="tx1">
                      <a:lumMod val="65000"/>
                      <a:lumOff val="35000"/>
                    </a:schemeClr>
                  </a:solidFill>
                  <a:cs typeface="+mn-ea"/>
                  <a:sym typeface="+mn-lt"/>
                </a:rPr>
                <a:t>App.vue</a:t>
              </a:r>
              <a:r>
                <a:rPr lang="zh-CN" altLang="en-US" sz="800" dirty="0">
                  <a:solidFill>
                    <a:schemeClr val="tx1">
                      <a:lumMod val="65000"/>
                      <a:lumOff val="35000"/>
                    </a:schemeClr>
                  </a:solidFill>
                  <a:cs typeface="+mn-ea"/>
                  <a:sym typeface="+mn-lt"/>
                </a:rPr>
                <a:t>的</a:t>
              </a:r>
              <a:r>
                <a:rPr lang="en-US" altLang="zh-CN" sz="800" dirty="0" err="1">
                  <a:solidFill>
                    <a:schemeClr val="tx1">
                      <a:lumMod val="65000"/>
                      <a:lumOff val="35000"/>
                    </a:schemeClr>
                  </a:solidFill>
                  <a:cs typeface="+mn-ea"/>
                  <a:sym typeface="+mn-lt"/>
                </a:rPr>
                <a:t>onMounted</a:t>
              </a:r>
              <a:r>
                <a:rPr lang="zh-CN" altLang="en-US" sz="800" dirty="0">
                  <a:solidFill>
                    <a:schemeClr val="tx1">
                      <a:lumMod val="65000"/>
                      <a:lumOff val="35000"/>
                    </a:schemeClr>
                  </a:solidFill>
                  <a:cs typeface="+mn-ea"/>
                  <a:sym typeface="+mn-lt"/>
                </a:rPr>
                <a:t>生命周期中实现了游客模式的自动初始化逻辑，当检测到用户未登录时，系统会自动调用</a:t>
              </a:r>
              <a:r>
                <a:rPr lang="en-US" altLang="zh-CN" sz="800" dirty="0" err="1">
                  <a:solidFill>
                    <a:schemeClr val="tx1">
                      <a:lumMod val="65000"/>
                      <a:lumOff val="35000"/>
                    </a:schemeClr>
                  </a:solidFill>
                  <a:cs typeface="+mn-ea"/>
                  <a:sym typeface="+mn-lt"/>
                </a:rPr>
                <a:t>authStore.login</a:t>
              </a:r>
              <a:r>
                <a:rPr lang="zh-CN" altLang="en-US" sz="800" dirty="0">
                  <a:solidFill>
                    <a:schemeClr val="tx1">
                      <a:lumMod val="65000"/>
                      <a:lumOff val="35000"/>
                    </a:schemeClr>
                  </a:solidFill>
                  <a:cs typeface="+mn-ea"/>
                  <a:sym typeface="+mn-lt"/>
                </a:rPr>
                <a:t>创建游客会话，并设置</a:t>
              </a:r>
              <a:r>
                <a:rPr lang="en-US" altLang="zh-CN" sz="800" dirty="0" err="1">
                  <a:solidFill>
                    <a:schemeClr val="tx1">
                      <a:lumMod val="65000"/>
                      <a:lumOff val="35000"/>
                    </a:schemeClr>
                  </a:solidFill>
                  <a:cs typeface="+mn-ea"/>
                  <a:sym typeface="+mn-lt"/>
                </a:rPr>
                <a:t>authStore.isGuest</a:t>
              </a:r>
              <a:r>
                <a:rPr lang="zh-CN" altLang="en-US" sz="800" dirty="0">
                  <a:solidFill>
                    <a:schemeClr val="tx1">
                      <a:lumMod val="65000"/>
                      <a:lumOff val="35000"/>
                    </a:schemeClr>
                  </a:solidFill>
                  <a:cs typeface="+mn-ea"/>
                  <a:sym typeface="+mn-lt"/>
                </a:rPr>
                <a:t>标识游客状态。通过</a:t>
              </a:r>
              <a:r>
                <a:rPr lang="en-US" altLang="zh-CN" sz="800" dirty="0">
                  <a:solidFill>
                    <a:schemeClr val="tx1">
                      <a:lumMod val="65000"/>
                      <a:lumOff val="35000"/>
                    </a:schemeClr>
                  </a:solidFill>
                  <a:cs typeface="+mn-ea"/>
                  <a:sym typeface="+mn-lt"/>
                </a:rPr>
                <a:t>JWT token</a:t>
              </a:r>
              <a:r>
                <a:rPr lang="zh-CN" altLang="en-US" sz="800" dirty="0">
                  <a:solidFill>
                    <a:schemeClr val="tx1">
                      <a:lumMod val="65000"/>
                      <a:lumOff val="35000"/>
                    </a:schemeClr>
                  </a:solidFill>
                  <a:cs typeface="+mn-ea"/>
                  <a:sym typeface="+mn-lt"/>
                </a:rPr>
                <a:t>管理游客会话状态，确保游客可以正常访问基础功能。在</a:t>
              </a:r>
              <a:r>
                <a:rPr lang="en-US" altLang="zh-CN" sz="800" dirty="0" err="1">
                  <a:solidFill>
                    <a:schemeClr val="tx1">
                      <a:lumMod val="65000"/>
                      <a:lumOff val="35000"/>
                    </a:schemeClr>
                  </a:solidFill>
                  <a:cs typeface="+mn-ea"/>
                  <a:sym typeface="+mn-lt"/>
                </a:rPr>
                <a:t>ClubCard</a:t>
              </a:r>
              <a:r>
                <a:rPr lang="zh-CN" altLang="en-US" sz="800" dirty="0">
                  <a:solidFill>
                    <a:schemeClr val="tx1">
                      <a:lumMod val="65000"/>
                      <a:lumOff val="35000"/>
                    </a:schemeClr>
                  </a:solidFill>
                  <a:cs typeface="+mn-ea"/>
                  <a:sym typeface="+mn-lt"/>
                </a:rPr>
                <a:t>组件中通过条件渲染控制收藏等按钮的显示，对于需要登录的操作显示</a:t>
              </a:r>
              <a:r>
                <a:rPr lang="en-US" altLang="zh-CN" sz="800" dirty="0">
                  <a:solidFill>
                    <a:schemeClr val="tx1">
                      <a:lumMod val="65000"/>
                      <a:lumOff val="35000"/>
                    </a:schemeClr>
                  </a:solidFill>
                  <a:cs typeface="+mn-ea"/>
                  <a:sym typeface="+mn-lt"/>
                </a:rPr>
                <a:t>"</a:t>
              </a:r>
              <a:r>
                <a:rPr lang="zh-CN" altLang="en-US" sz="800" dirty="0">
                  <a:solidFill>
                    <a:schemeClr val="tx1">
                      <a:lumMod val="65000"/>
                      <a:lumOff val="35000"/>
                    </a:schemeClr>
                  </a:solidFill>
                  <a:cs typeface="+mn-ea"/>
                  <a:sym typeface="+mn-lt"/>
                </a:rPr>
                <a:t>登录后申请</a:t>
              </a:r>
              <a:r>
                <a:rPr lang="en-US" altLang="zh-CN" sz="800" dirty="0">
                  <a:solidFill>
                    <a:schemeClr val="tx1">
                      <a:lumMod val="65000"/>
                      <a:lumOff val="35000"/>
                    </a:schemeClr>
                  </a:solidFill>
                  <a:cs typeface="+mn-ea"/>
                  <a:sym typeface="+mn-lt"/>
                </a:rPr>
                <a:t>"</a:t>
              </a:r>
              <a:r>
                <a:rPr lang="zh-CN" altLang="en-US" sz="800" dirty="0">
                  <a:solidFill>
                    <a:schemeClr val="tx1">
                      <a:lumMod val="65000"/>
                      <a:lumOff val="35000"/>
                    </a:schemeClr>
                  </a:solidFill>
                  <a:cs typeface="+mn-ea"/>
                  <a:sym typeface="+mn-lt"/>
                </a:rPr>
                <a:t>等友好提示。</a:t>
              </a:r>
            </a:p>
          </p:txBody>
        </p:sp>
        <p:sp>
          <p:nvSpPr>
            <p:cNvPr id="57" name="矩形 56"/>
            <p:cNvSpPr/>
            <p:nvPr/>
          </p:nvSpPr>
          <p:spPr>
            <a:xfrm>
              <a:off x="887565" y="2838555"/>
              <a:ext cx="2241974" cy="461151"/>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b="1" dirty="0">
                  <a:solidFill>
                    <a:schemeClr val="tx1">
                      <a:lumMod val="65000"/>
                      <a:lumOff val="35000"/>
                    </a:schemeClr>
                  </a:solidFill>
                  <a:cs typeface="+mn-ea"/>
                  <a:sym typeface="+mn-lt"/>
                </a:rPr>
                <a:t>游客模式</a:t>
              </a:r>
            </a:p>
          </p:txBody>
        </p:sp>
      </p:grpSp>
      <p:grpSp>
        <p:nvGrpSpPr>
          <p:cNvPr id="58" name="组合 57"/>
          <p:cNvGrpSpPr/>
          <p:nvPr/>
        </p:nvGrpSpPr>
        <p:grpSpPr>
          <a:xfrm>
            <a:off x="943138" y="2357619"/>
            <a:ext cx="3851823" cy="1164358"/>
            <a:chOff x="874712" y="3102474"/>
            <a:chExt cx="5135763" cy="1552475"/>
          </a:xfrm>
        </p:grpSpPr>
        <p:sp>
          <p:nvSpPr>
            <p:cNvPr id="59" name="矩形 58"/>
            <p:cNvSpPr/>
            <p:nvPr/>
          </p:nvSpPr>
          <p:spPr>
            <a:xfrm>
              <a:off x="883721" y="3563625"/>
              <a:ext cx="5126754" cy="1091324"/>
            </a:xfrm>
            <a:prstGeom prst="rect">
              <a:avLst/>
            </a:prstGeom>
          </p:spPr>
          <p:txBody>
            <a:bodyPr wrap="square">
              <a:spAutoFit/>
              <a:scene3d>
                <a:camera prst="orthographicFront"/>
                <a:lightRig rig="threePt" dir="t"/>
              </a:scene3d>
              <a:sp3d contourW="12700"/>
            </a:bodyPr>
            <a:lstStyle/>
            <a:p>
              <a:pPr>
                <a:lnSpc>
                  <a:spcPct val="120000"/>
                </a:lnSpc>
              </a:pPr>
              <a:r>
                <a:rPr lang="zh-CN" altLang="en-US" sz="800" dirty="0">
                  <a:solidFill>
                    <a:schemeClr val="tx1">
                      <a:lumMod val="65000"/>
                      <a:lumOff val="35000"/>
                    </a:schemeClr>
                  </a:solidFill>
                  <a:cs typeface="+mn-ea"/>
                  <a:sym typeface="+mn-lt"/>
                </a:rPr>
                <a:t>在主页中实现了高效的社团信息渲染机制，实现分类导航，使用网格布局展示社团卡片。设计了分页系统，在</a:t>
              </a:r>
              <a:r>
                <a:rPr lang="en-US" altLang="zh-CN" sz="800" dirty="0" err="1">
                  <a:solidFill>
                    <a:schemeClr val="tx1">
                      <a:lumMod val="65000"/>
                      <a:lumOff val="35000"/>
                    </a:schemeClr>
                  </a:solidFill>
                  <a:cs typeface="+mn-ea"/>
                  <a:sym typeface="+mn-lt"/>
                </a:rPr>
                <a:t>ClubCard</a:t>
              </a:r>
              <a:r>
                <a:rPr lang="zh-CN" altLang="en-US" sz="800" dirty="0">
                  <a:solidFill>
                    <a:schemeClr val="tx1">
                      <a:lumMod val="65000"/>
                      <a:lumOff val="35000"/>
                    </a:schemeClr>
                  </a:solidFill>
                  <a:cs typeface="+mn-ea"/>
                  <a:sym typeface="+mn-lt"/>
                </a:rPr>
                <a:t>组件中通过</a:t>
              </a:r>
              <a:r>
                <a:rPr lang="en-US" altLang="zh-CN" sz="800" dirty="0">
                  <a:solidFill>
                    <a:schemeClr val="tx1">
                      <a:lumMod val="65000"/>
                      <a:lumOff val="35000"/>
                    </a:schemeClr>
                  </a:solidFill>
                  <a:cs typeface="+mn-ea"/>
                  <a:sym typeface="+mn-lt"/>
                </a:rPr>
                <a:t>computed</a:t>
              </a:r>
              <a:r>
                <a:rPr lang="zh-CN" altLang="en-US" sz="800" dirty="0">
                  <a:solidFill>
                    <a:schemeClr val="tx1">
                      <a:lumMod val="65000"/>
                      <a:lumOff val="35000"/>
                    </a:schemeClr>
                  </a:solidFill>
                  <a:cs typeface="+mn-ea"/>
                  <a:sym typeface="+mn-lt"/>
                </a:rPr>
                <a:t>属性实现动态状态管理（收藏和申请按钮的显示和样式）</a:t>
              </a:r>
            </a:p>
            <a:p>
              <a:pPr>
                <a:lnSpc>
                  <a:spcPct val="120000"/>
                </a:lnSpc>
              </a:pPr>
              <a:br>
                <a:rPr lang="zh-CN" altLang="en-US" sz="800" dirty="0">
                  <a:solidFill>
                    <a:schemeClr val="tx1">
                      <a:lumMod val="65000"/>
                      <a:lumOff val="35000"/>
                    </a:schemeClr>
                  </a:solidFill>
                  <a:cs typeface="+mn-ea"/>
                  <a:sym typeface="+mn-lt"/>
                </a:rPr>
              </a:br>
              <a:endParaRPr lang="zh-CN" altLang="en-US" sz="800" dirty="0">
                <a:solidFill>
                  <a:schemeClr val="tx1">
                    <a:lumMod val="65000"/>
                    <a:lumOff val="35000"/>
                  </a:schemeClr>
                </a:solidFill>
                <a:cs typeface="+mn-ea"/>
                <a:sym typeface="+mn-lt"/>
              </a:endParaRPr>
            </a:p>
          </p:txBody>
        </p:sp>
        <p:sp>
          <p:nvSpPr>
            <p:cNvPr id="60" name="矩形 59"/>
            <p:cNvSpPr/>
            <p:nvPr/>
          </p:nvSpPr>
          <p:spPr>
            <a:xfrm>
              <a:off x="874712" y="3102474"/>
              <a:ext cx="4899139" cy="461151"/>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b="1" dirty="0">
                  <a:solidFill>
                    <a:schemeClr val="tx1">
                      <a:lumMod val="65000"/>
                      <a:lumOff val="35000"/>
                    </a:schemeClr>
                  </a:solidFill>
                  <a:cs typeface="+mn-ea"/>
                  <a:sym typeface="+mn-lt"/>
                </a:rPr>
                <a:t>主页社团展示系统</a:t>
              </a:r>
            </a:p>
          </p:txBody>
        </p:sp>
      </p:grpSp>
      <p:grpSp>
        <p:nvGrpSpPr>
          <p:cNvPr id="61" name="组合 60"/>
          <p:cNvGrpSpPr/>
          <p:nvPr/>
        </p:nvGrpSpPr>
        <p:grpSpPr>
          <a:xfrm>
            <a:off x="943138" y="3554484"/>
            <a:ext cx="3845066" cy="880684"/>
            <a:chOff x="874712" y="3325188"/>
            <a:chExt cx="5126754" cy="1174244"/>
          </a:xfrm>
        </p:grpSpPr>
        <p:sp>
          <p:nvSpPr>
            <p:cNvPr id="62" name="矩形 61"/>
            <p:cNvSpPr/>
            <p:nvPr/>
          </p:nvSpPr>
          <p:spPr>
            <a:xfrm>
              <a:off x="874712" y="3802062"/>
              <a:ext cx="5126754" cy="697370"/>
            </a:xfrm>
            <a:prstGeom prst="rect">
              <a:avLst/>
            </a:prstGeom>
          </p:spPr>
          <p:txBody>
            <a:bodyPr wrap="square">
              <a:spAutoFit/>
              <a:scene3d>
                <a:camera prst="orthographicFront"/>
                <a:lightRig rig="threePt" dir="t"/>
              </a:scene3d>
              <a:sp3d contourW="12700"/>
            </a:bodyPr>
            <a:lstStyle/>
            <a:p>
              <a:pPr>
                <a:lnSpc>
                  <a:spcPct val="120000"/>
                </a:lnSpc>
              </a:pPr>
              <a:r>
                <a:rPr lang="zh-CN" altLang="en-US" sz="800" dirty="0">
                  <a:solidFill>
                    <a:schemeClr val="tx1">
                      <a:lumMod val="65000"/>
                      <a:lumOff val="35000"/>
                    </a:schemeClr>
                  </a:solidFill>
                  <a:cs typeface="+mn-ea"/>
                  <a:sym typeface="+mn-lt"/>
                </a:rPr>
                <a:t>实现了与服务器</a:t>
              </a:r>
              <a:r>
                <a:rPr lang="en-US" altLang="zh-CN" sz="800" dirty="0">
                  <a:solidFill>
                    <a:schemeClr val="tx1">
                      <a:lumMod val="65000"/>
                      <a:lumOff val="35000"/>
                    </a:schemeClr>
                  </a:solidFill>
                  <a:cs typeface="+mn-ea"/>
                  <a:sym typeface="+mn-lt"/>
                </a:rPr>
                <a:t>API</a:t>
              </a:r>
              <a:r>
                <a:rPr lang="zh-CN" altLang="en-US" sz="800" dirty="0">
                  <a:solidFill>
                    <a:schemeClr val="tx1">
                      <a:lumMod val="65000"/>
                      <a:lumOff val="35000"/>
                    </a:schemeClr>
                  </a:solidFill>
                  <a:cs typeface="+mn-ea"/>
                  <a:sym typeface="+mn-lt"/>
                </a:rPr>
                <a:t>的完整对接，包括社团详情获取、收藏功能、申请加入、发帖功能和评论系统。收藏功能支持添加</a:t>
              </a:r>
              <a:r>
                <a:rPr lang="en-US" altLang="zh-CN" sz="800" dirty="0">
                  <a:solidFill>
                    <a:schemeClr val="tx1">
                      <a:lumMod val="65000"/>
                      <a:lumOff val="35000"/>
                    </a:schemeClr>
                  </a:solidFill>
                  <a:cs typeface="+mn-ea"/>
                  <a:sym typeface="+mn-lt"/>
                </a:rPr>
                <a:t>/</a:t>
              </a:r>
              <a:r>
                <a:rPr lang="zh-CN" altLang="en-US" sz="800" dirty="0">
                  <a:solidFill>
                    <a:schemeClr val="tx1">
                      <a:lumMod val="65000"/>
                      <a:lumOff val="35000"/>
                    </a:schemeClr>
                  </a:solidFill>
                  <a:cs typeface="+mn-ea"/>
                  <a:sym typeface="+mn-lt"/>
                </a:rPr>
                <a:t>取消收藏并实现状态实时同步，申请加入包含完整的申请流程和表单验证，发帖功能和评论系统支持实时更新。</a:t>
              </a:r>
            </a:p>
          </p:txBody>
        </p:sp>
        <p:sp>
          <p:nvSpPr>
            <p:cNvPr id="63" name="矩形 62"/>
            <p:cNvSpPr/>
            <p:nvPr/>
          </p:nvSpPr>
          <p:spPr>
            <a:xfrm>
              <a:off x="874712" y="3325188"/>
              <a:ext cx="2241974" cy="461151"/>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b="1" dirty="0">
                  <a:solidFill>
                    <a:schemeClr val="tx1">
                      <a:lumMod val="65000"/>
                      <a:lumOff val="35000"/>
                    </a:schemeClr>
                  </a:solidFill>
                  <a:cs typeface="+mn-ea"/>
                  <a:sym typeface="+mn-lt"/>
                </a:rPr>
                <a:t>社团详情页功能</a:t>
              </a:r>
            </a:p>
          </p:txBody>
        </p:sp>
      </p:grpSp>
      <p:pic>
        <p:nvPicPr>
          <p:cNvPr id="2" name="图片 1"/>
          <p:cNvPicPr/>
          <p:nvPr/>
        </p:nvPicPr>
        <p:blipFill>
          <a:blip r:embed="rId3"/>
          <a:stretch>
            <a:fillRect/>
          </a:stretch>
        </p:blipFill>
        <p:spPr>
          <a:xfrm>
            <a:off x="4853940" y="221615"/>
            <a:ext cx="3728720" cy="2212975"/>
          </a:xfrm>
          <a:prstGeom prst="rect">
            <a:avLst/>
          </a:prstGeom>
        </p:spPr>
      </p:pic>
      <p:pic>
        <p:nvPicPr>
          <p:cNvPr id="64" name="图片 63"/>
          <p:cNvPicPr>
            <a:picLocks noChangeAspect="1"/>
          </p:cNvPicPr>
          <p:nvPr/>
        </p:nvPicPr>
        <p:blipFill>
          <a:blip r:embed="rId4"/>
          <a:stretch>
            <a:fillRect/>
          </a:stretch>
        </p:blipFill>
        <p:spPr>
          <a:xfrm>
            <a:off x="4853940" y="2416810"/>
            <a:ext cx="3747770" cy="2245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500"/>
                                        <p:tgtEl>
                                          <p:spTgt spid="55"/>
                                        </p:tgtEl>
                                        <p:attrNameLst>
                                          <p:attrName>ppt_x</p:attrName>
                                        </p:attrNameLst>
                                      </p:cBhvr>
                                      <p:tavLst>
                                        <p:tav tm="0">
                                          <p:val>
                                            <p:strVal val="#ppt_x-#ppt_w*1.125000"/>
                                          </p:val>
                                        </p:tav>
                                        <p:tav tm="100000">
                                          <p:val>
                                            <p:strVal val="#ppt_x"/>
                                          </p:val>
                                        </p:tav>
                                      </p:tavLst>
                                    </p:anim>
                                    <p:animEffect transition="in" filter="wipe(right)">
                                      <p:cBhvr>
                                        <p:cTn id="15" dur="500"/>
                                        <p:tgtEl>
                                          <p:spTgt spid="55"/>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p:tgtEl>
                                          <p:spTgt spid="58"/>
                                        </p:tgtEl>
                                        <p:attrNameLst>
                                          <p:attrName>ppt_x</p:attrName>
                                        </p:attrNameLst>
                                      </p:cBhvr>
                                      <p:tavLst>
                                        <p:tav tm="0">
                                          <p:val>
                                            <p:strVal val="#ppt_x-#ppt_w*1.125000"/>
                                          </p:val>
                                        </p:tav>
                                        <p:tav tm="100000">
                                          <p:val>
                                            <p:strVal val="#ppt_x"/>
                                          </p:val>
                                        </p:tav>
                                      </p:tavLst>
                                    </p:anim>
                                    <p:animEffect transition="in" filter="wipe(right)">
                                      <p:cBhvr>
                                        <p:cTn id="20" dur="500"/>
                                        <p:tgtEl>
                                          <p:spTgt spid="58"/>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 calcmode="lin" valueType="num">
                                      <p:cBhvr additive="base">
                                        <p:cTn id="24" dur="500"/>
                                        <p:tgtEl>
                                          <p:spTgt spid="61"/>
                                        </p:tgtEl>
                                        <p:attrNameLst>
                                          <p:attrName>ppt_x</p:attrName>
                                        </p:attrNameLst>
                                      </p:cBhvr>
                                      <p:tavLst>
                                        <p:tav tm="0">
                                          <p:val>
                                            <p:strVal val="#ppt_x-#ppt_w*1.125000"/>
                                          </p:val>
                                        </p:tav>
                                        <p:tav tm="100000">
                                          <p:val>
                                            <p:strVal val="#ppt_x"/>
                                          </p:val>
                                        </p:tav>
                                      </p:tavLst>
                                    </p:anim>
                                    <p:animEffect transition="in" filter="wipe(right)">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6243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用户交互模块功能设计</a:t>
            </a:r>
          </a:p>
        </p:txBody>
      </p:sp>
      <p:pic>
        <p:nvPicPr>
          <p:cNvPr id="5" name="图片占位符 37"/>
          <p:cNvPicPr>
            <a:picLocks noChangeAspect="1"/>
          </p:cNvPicPr>
          <p:nvPr/>
        </p:nvPicPr>
        <p:blipFill>
          <a:blip r:embed="rId3" cstate="screen"/>
          <a:srcRect/>
          <a:stretch>
            <a:fillRect/>
          </a:stretch>
        </p:blipFill>
        <p:spPr>
          <a:xfrm>
            <a:off x="1855606" y="2344011"/>
            <a:ext cx="1390196" cy="1389732"/>
          </a:xfrm>
          <a:custGeom>
            <a:avLst/>
            <a:gdLst>
              <a:gd name="connsiteX0" fmla="*/ 926797 w 1853594"/>
              <a:gd name="connsiteY0" fmla="*/ 0 h 1852976"/>
              <a:gd name="connsiteX1" fmla="*/ 1853594 w 1853594"/>
              <a:gd name="connsiteY1" fmla="*/ 926488 h 1852976"/>
              <a:gd name="connsiteX2" fmla="*/ 926797 w 1853594"/>
              <a:gd name="connsiteY2" fmla="*/ 1852976 h 1852976"/>
              <a:gd name="connsiteX3" fmla="*/ 0 w 1853594"/>
              <a:gd name="connsiteY3" fmla="*/ 926488 h 1852976"/>
              <a:gd name="connsiteX4" fmla="*/ 926797 w 1853594"/>
              <a:gd name="connsiteY4" fmla="*/ 0 h 185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594" h="1852976">
                <a:moveTo>
                  <a:pt x="926797" y="0"/>
                </a:moveTo>
                <a:cubicBezTo>
                  <a:pt x="1438653" y="0"/>
                  <a:pt x="1853594" y="414803"/>
                  <a:pt x="1853594" y="926488"/>
                </a:cubicBezTo>
                <a:cubicBezTo>
                  <a:pt x="1853594" y="1438173"/>
                  <a:pt x="1438653" y="1852976"/>
                  <a:pt x="926797" y="1852976"/>
                </a:cubicBezTo>
                <a:cubicBezTo>
                  <a:pt x="414941" y="1852976"/>
                  <a:pt x="0" y="1438173"/>
                  <a:pt x="0" y="926488"/>
                </a:cubicBezTo>
                <a:cubicBezTo>
                  <a:pt x="0" y="414803"/>
                  <a:pt x="414941" y="0"/>
                  <a:pt x="926797" y="0"/>
                </a:cubicBezTo>
                <a:close/>
              </a:path>
            </a:pathLst>
          </a:custGeom>
        </p:spPr>
      </p:pic>
      <p:pic>
        <p:nvPicPr>
          <p:cNvPr id="7" name="图片占位符 39"/>
          <p:cNvPicPr>
            <a:picLocks noChangeAspect="1"/>
          </p:cNvPicPr>
          <p:nvPr/>
        </p:nvPicPr>
        <p:blipFill>
          <a:blip r:embed="rId4" cstate="screen"/>
          <a:srcRect/>
          <a:stretch>
            <a:fillRect/>
          </a:stretch>
        </p:blipFill>
        <p:spPr>
          <a:xfrm>
            <a:off x="5924141" y="2342645"/>
            <a:ext cx="1390196" cy="1389732"/>
          </a:xfrm>
          <a:custGeom>
            <a:avLst/>
            <a:gdLst>
              <a:gd name="connsiteX0" fmla="*/ 926797 w 1853594"/>
              <a:gd name="connsiteY0" fmla="*/ 0 h 1852976"/>
              <a:gd name="connsiteX1" fmla="*/ 1853594 w 1853594"/>
              <a:gd name="connsiteY1" fmla="*/ 926488 h 1852976"/>
              <a:gd name="connsiteX2" fmla="*/ 926797 w 1853594"/>
              <a:gd name="connsiteY2" fmla="*/ 1852976 h 1852976"/>
              <a:gd name="connsiteX3" fmla="*/ 0 w 1853594"/>
              <a:gd name="connsiteY3" fmla="*/ 926488 h 1852976"/>
              <a:gd name="connsiteX4" fmla="*/ 926797 w 1853594"/>
              <a:gd name="connsiteY4" fmla="*/ 0 h 185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594" h="1852976">
                <a:moveTo>
                  <a:pt x="926797" y="0"/>
                </a:moveTo>
                <a:cubicBezTo>
                  <a:pt x="1438653" y="0"/>
                  <a:pt x="1853594" y="414803"/>
                  <a:pt x="1853594" y="926488"/>
                </a:cubicBezTo>
                <a:cubicBezTo>
                  <a:pt x="1853594" y="1438173"/>
                  <a:pt x="1438653" y="1852976"/>
                  <a:pt x="926797" y="1852976"/>
                </a:cubicBezTo>
                <a:cubicBezTo>
                  <a:pt x="414941" y="1852976"/>
                  <a:pt x="0" y="1438173"/>
                  <a:pt x="0" y="926488"/>
                </a:cubicBezTo>
                <a:cubicBezTo>
                  <a:pt x="0" y="414803"/>
                  <a:pt x="414941" y="0"/>
                  <a:pt x="926797" y="0"/>
                </a:cubicBezTo>
                <a:close/>
              </a:path>
            </a:pathLst>
          </a:custGeom>
        </p:spPr>
      </p:pic>
      <p:grpSp>
        <p:nvGrpSpPr>
          <p:cNvPr id="8" name="1098e766-7eb8-4e03-ac90-6863f181a328"/>
          <p:cNvGrpSpPr>
            <a:grpSpLocks noChangeAspect="1"/>
          </p:cNvGrpSpPr>
          <p:nvPr/>
        </p:nvGrpSpPr>
        <p:grpSpPr>
          <a:xfrm>
            <a:off x="1393038" y="1862295"/>
            <a:ext cx="6357926" cy="2307798"/>
            <a:chOff x="2211528" y="2165507"/>
            <a:chExt cx="7768945" cy="2819970"/>
          </a:xfrm>
        </p:grpSpPr>
        <p:sp>
          <p:nvSpPr>
            <p:cNvPr id="9" name="Freeform: Shape 1"/>
            <p:cNvSpPr/>
            <p:nvPr/>
          </p:nvSpPr>
          <p:spPr bwMode="auto">
            <a:xfrm>
              <a:off x="4685897" y="3575492"/>
              <a:ext cx="2819969" cy="1409985"/>
            </a:xfrm>
            <a:custGeom>
              <a:avLst/>
              <a:gdLst>
                <a:gd name="T0" fmla="*/ 1444 w 3068"/>
                <a:gd name="T1" fmla="*/ 1153 h 1534"/>
                <a:gd name="T2" fmla="*/ 1300 w 3068"/>
                <a:gd name="T3" fmla="*/ 1134 h 1534"/>
                <a:gd name="T4" fmla="*/ 1163 w 3068"/>
                <a:gd name="T5" fmla="*/ 1097 h 1534"/>
                <a:gd name="T6" fmla="*/ 1032 w 3068"/>
                <a:gd name="T7" fmla="*/ 1044 h 1534"/>
                <a:gd name="T8" fmla="*/ 910 w 3068"/>
                <a:gd name="T9" fmla="*/ 975 h 1534"/>
                <a:gd name="T10" fmla="*/ 797 w 3068"/>
                <a:gd name="T11" fmla="*/ 893 h 1534"/>
                <a:gd name="T12" fmla="*/ 696 w 3068"/>
                <a:gd name="T13" fmla="*/ 798 h 1534"/>
                <a:gd name="T14" fmla="*/ 606 w 3068"/>
                <a:gd name="T15" fmla="*/ 693 h 1534"/>
                <a:gd name="T16" fmla="*/ 530 w 3068"/>
                <a:gd name="T17" fmla="*/ 576 h 1534"/>
                <a:gd name="T18" fmla="*/ 467 w 3068"/>
                <a:gd name="T19" fmla="*/ 451 h 1534"/>
                <a:gd name="T20" fmla="*/ 420 w 3068"/>
                <a:gd name="T21" fmla="*/ 317 h 1534"/>
                <a:gd name="T22" fmla="*/ 390 w 3068"/>
                <a:gd name="T23" fmla="*/ 176 h 1534"/>
                <a:gd name="T24" fmla="*/ 376 w 3068"/>
                <a:gd name="T25" fmla="*/ 30 h 1534"/>
                <a:gd name="T26" fmla="*/ 1 w 3068"/>
                <a:gd name="T27" fmla="*/ 79 h 1534"/>
                <a:gd name="T28" fmla="*/ 23 w 3068"/>
                <a:gd name="T29" fmla="*/ 272 h 1534"/>
                <a:gd name="T30" fmla="*/ 68 w 3068"/>
                <a:gd name="T31" fmla="*/ 456 h 1534"/>
                <a:gd name="T32" fmla="*/ 135 w 3068"/>
                <a:gd name="T33" fmla="*/ 631 h 1534"/>
                <a:gd name="T34" fmla="*/ 222 w 3068"/>
                <a:gd name="T35" fmla="*/ 795 h 1534"/>
                <a:gd name="T36" fmla="*/ 327 w 3068"/>
                <a:gd name="T37" fmla="*/ 947 h 1534"/>
                <a:gd name="T38" fmla="*/ 449 w 3068"/>
                <a:gd name="T39" fmla="*/ 1085 h 1534"/>
                <a:gd name="T40" fmla="*/ 586 w 3068"/>
                <a:gd name="T41" fmla="*/ 1207 h 1534"/>
                <a:gd name="T42" fmla="*/ 738 w 3068"/>
                <a:gd name="T43" fmla="*/ 1312 h 1534"/>
                <a:gd name="T44" fmla="*/ 902 w 3068"/>
                <a:gd name="T45" fmla="*/ 1399 h 1534"/>
                <a:gd name="T46" fmla="*/ 1078 w 3068"/>
                <a:gd name="T47" fmla="*/ 1465 h 1534"/>
                <a:gd name="T48" fmla="*/ 1262 w 3068"/>
                <a:gd name="T49" fmla="*/ 1511 h 1534"/>
                <a:gd name="T50" fmla="*/ 1455 w 3068"/>
                <a:gd name="T51" fmla="*/ 1532 h 1534"/>
                <a:gd name="T52" fmla="*/ 1613 w 3068"/>
                <a:gd name="T53" fmla="*/ 1532 h 1534"/>
                <a:gd name="T54" fmla="*/ 1805 w 3068"/>
                <a:gd name="T55" fmla="*/ 1511 h 1534"/>
                <a:gd name="T56" fmla="*/ 1990 w 3068"/>
                <a:gd name="T57" fmla="*/ 1465 h 1534"/>
                <a:gd name="T58" fmla="*/ 2165 w 3068"/>
                <a:gd name="T59" fmla="*/ 1399 h 1534"/>
                <a:gd name="T60" fmla="*/ 2329 w 3068"/>
                <a:gd name="T61" fmla="*/ 1312 h 1534"/>
                <a:gd name="T62" fmla="*/ 2481 w 3068"/>
                <a:gd name="T63" fmla="*/ 1207 h 1534"/>
                <a:gd name="T64" fmla="*/ 2618 w 3068"/>
                <a:gd name="T65" fmla="*/ 1085 h 1534"/>
                <a:gd name="T66" fmla="*/ 2741 w 3068"/>
                <a:gd name="T67" fmla="*/ 947 h 1534"/>
                <a:gd name="T68" fmla="*/ 2845 w 3068"/>
                <a:gd name="T69" fmla="*/ 795 h 1534"/>
                <a:gd name="T70" fmla="*/ 2933 w 3068"/>
                <a:gd name="T71" fmla="*/ 631 h 1534"/>
                <a:gd name="T72" fmla="*/ 2999 w 3068"/>
                <a:gd name="T73" fmla="*/ 456 h 1534"/>
                <a:gd name="T74" fmla="*/ 3043 w 3068"/>
                <a:gd name="T75" fmla="*/ 272 h 1534"/>
                <a:gd name="T76" fmla="*/ 3066 w 3068"/>
                <a:gd name="T77" fmla="*/ 79 h 1534"/>
                <a:gd name="T78" fmla="*/ 2691 w 3068"/>
                <a:gd name="T79" fmla="*/ 30 h 1534"/>
                <a:gd name="T80" fmla="*/ 2678 w 3068"/>
                <a:gd name="T81" fmla="*/ 176 h 1534"/>
                <a:gd name="T82" fmla="*/ 2647 w 3068"/>
                <a:gd name="T83" fmla="*/ 317 h 1534"/>
                <a:gd name="T84" fmla="*/ 2600 w 3068"/>
                <a:gd name="T85" fmla="*/ 451 h 1534"/>
                <a:gd name="T86" fmla="*/ 2537 w 3068"/>
                <a:gd name="T87" fmla="*/ 576 h 1534"/>
                <a:gd name="T88" fmla="*/ 2461 w 3068"/>
                <a:gd name="T89" fmla="*/ 693 h 1534"/>
                <a:gd name="T90" fmla="*/ 2372 w 3068"/>
                <a:gd name="T91" fmla="*/ 798 h 1534"/>
                <a:gd name="T92" fmla="*/ 2270 w 3068"/>
                <a:gd name="T93" fmla="*/ 893 h 1534"/>
                <a:gd name="T94" fmla="*/ 2158 w 3068"/>
                <a:gd name="T95" fmla="*/ 975 h 1534"/>
                <a:gd name="T96" fmla="*/ 2035 w 3068"/>
                <a:gd name="T97" fmla="*/ 1044 h 1534"/>
                <a:gd name="T98" fmla="*/ 1905 w 3068"/>
                <a:gd name="T99" fmla="*/ 1097 h 1534"/>
                <a:gd name="T100" fmla="*/ 1766 w 3068"/>
                <a:gd name="T101" fmla="*/ 1134 h 1534"/>
                <a:gd name="T102" fmla="*/ 1622 w 3068"/>
                <a:gd name="T103" fmla="*/ 115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8" h="1534">
                  <a:moveTo>
                    <a:pt x="1534" y="1158"/>
                  </a:moveTo>
                  <a:lnTo>
                    <a:pt x="1534" y="1158"/>
                  </a:lnTo>
                  <a:lnTo>
                    <a:pt x="1504" y="1157"/>
                  </a:lnTo>
                  <a:lnTo>
                    <a:pt x="1474" y="1156"/>
                  </a:lnTo>
                  <a:lnTo>
                    <a:pt x="1444" y="1153"/>
                  </a:lnTo>
                  <a:lnTo>
                    <a:pt x="1416" y="1151"/>
                  </a:lnTo>
                  <a:lnTo>
                    <a:pt x="1386" y="1148"/>
                  </a:lnTo>
                  <a:lnTo>
                    <a:pt x="1357" y="1144"/>
                  </a:lnTo>
                  <a:lnTo>
                    <a:pt x="1329" y="1140"/>
                  </a:lnTo>
                  <a:lnTo>
                    <a:pt x="1300" y="1134"/>
                  </a:lnTo>
                  <a:lnTo>
                    <a:pt x="1273" y="1128"/>
                  </a:lnTo>
                  <a:lnTo>
                    <a:pt x="1244" y="1120"/>
                  </a:lnTo>
                  <a:lnTo>
                    <a:pt x="1217" y="1113"/>
                  </a:lnTo>
                  <a:lnTo>
                    <a:pt x="1190" y="1105"/>
                  </a:lnTo>
                  <a:lnTo>
                    <a:pt x="1163" y="1097"/>
                  </a:lnTo>
                  <a:lnTo>
                    <a:pt x="1135" y="1087"/>
                  </a:lnTo>
                  <a:lnTo>
                    <a:pt x="1110" y="1077"/>
                  </a:lnTo>
                  <a:lnTo>
                    <a:pt x="1083" y="1066"/>
                  </a:lnTo>
                  <a:lnTo>
                    <a:pt x="1057" y="1055"/>
                  </a:lnTo>
                  <a:lnTo>
                    <a:pt x="1032" y="1044"/>
                  </a:lnTo>
                  <a:lnTo>
                    <a:pt x="1006" y="1031"/>
                  </a:lnTo>
                  <a:lnTo>
                    <a:pt x="982" y="1018"/>
                  </a:lnTo>
                  <a:lnTo>
                    <a:pt x="957" y="1004"/>
                  </a:lnTo>
                  <a:lnTo>
                    <a:pt x="934" y="989"/>
                  </a:lnTo>
                  <a:lnTo>
                    <a:pt x="910" y="975"/>
                  </a:lnTo>
                  <a:lnTo>
                    <a:pt x="887" y="959"/>
                  </a:lnTo>
                  <a:lnTo>
                    <a:pt x="863" y="943"/>
                  </a:lnTo>
                  <a:lnTo>
                    <a:pt x="841" y="927"/>
                  </a:lnTo>
                  <a:lnTo>
                    <a:pt x="819" y="910"/>
                  </a:lnTo>
                  <a:lnTo>
                    <a:pt x="797" y="893"/>
                  </a:lnTo>
                  <a:lnTo>
                    <a:pt x="776" y="875"/>
                  </a:lnTo>
                  <a:lnTo>
                    <a:pt x="756" y="857"/>
                  </a:lnTo>
                  <a:lnTo>
                    <a:pt x="735" y="838"/>
                  </a:lnTo>
                  <a:lnTo>
                    <a:pt x="715" y="819"/>
                  </a:lnTo>
                  <a:lnTo>
                    <a:pt x="696" y="798"/>
                  </a:lnTo>
                  <a:lnTo>
                    <a:pt x="677" y="778"/>
                  </a:lnTo>
                  <a:lnTo>
                    <a:pt x="659" y="757"/>
                  </a:lnTo>
                  <a:lnTo>
                    <a:pt x="641" y="737"/>
                  </a:lnTo>
                  <a:lnTo>
                    <a:pt x="623" y="714"/>
                  </a:lnTo>
                  <a:lnTo>
                    <a:pt x="606" y="693"/>
                  </a:lnTo>
                  <a:lnTo>
                    <a:pt x="589" y="669"/>
                  </a:lnTo>
                  <a:lnTo>
                    <a:pt x="574" y="647"/>
                  </a:lnTo>
                  <a:lnTo>
                    <a:pt x="558" y="624"/>
                  </a:lnTo>
                  <a:lnTo>
                    <a:pt x="544" y="600"/>
                  </a:lnTo>
                  <a:lnTo>
                    <a:pt x="530" y="576"/>
                  </a:lnTo>
                  <a:lnTo>
                    <a:pt x="516" y="551"/>
                  </a:lnTo>
                  <a:lnTo>
                    <a:pt x="503" y="527"/>
                  </a:lnTo>
                  <a:lnTo>
                    <a:pt x="490" y="502"/>
                  </a:lnTo>
                  <a:lnTo>
                    <a:pt x="479" y="477"/>
                  </a:lnTo>
                  <a:lnTo>
                    <a:pt x="467" y="451"/>
                  </a:lnTo>
                  <a:lnTo>
                    <a:pt x="456" y="424"/>
                  </a:lnTo>
                  <a:lnTo>
                    <a:pt x="447" y="398"/>
                  </a:lnTo>
                  <a:lnTo>
                    <a:pt x="437" y="371"/>
                  </a:lnTo>
                  <a:lnTo>
                    <a:pt x="428" y="344"/>
                  </a:lnTo>
                  <a:lnTo>
                    <a:pt x="420" y="317"/>
                  </a:lnTo>
                  <a:lnTo>
                    <a:pt x="412" y="289"/>
                  </a:lnTo>
                  <a:lnTo>
                    <a:pt x="406" y="261"/>
                  </a:lnTo>
                  <a:lnTo>
                    <a:pt x="400" y="233"/>
                  </a:lnTo>
                  <a:lnTo>
                    <a:pt x="394" y="205"/>
                  </a:lnTo>
                  <a:lnTo>
                    <a:pt x="390" y="176"/>
                  </a:lnTo>
                  <a:lnTo>
                    <a:pt x="386" y="147"/>
                  </a:lnTo>
                  <a:lnTo>
                    <a:pt x="383" y="118"/>
                  </a:lnTo>
                  <a:lnTo>
                    <a:pt x="379" y="90"/>
                  </a:lnTo>
                  <a:lnTo>
                    <a:pt x="378" y="60"/>
                  </a:lnTo>
                  <a:lnTo>
                    <a:pt x="376" y="30"/>
                  </a:lnTo>
                  <a:lnTo>
                    <a:pt x="376" y="0"/>
                  </a:lnTo>
                  <a:lnTo>
                    <a:pt x="0" y="0"/>
                  </a:lnTo>
                  <a:lnTo>
                    <a:pt x="0" y="0"/>
                  </a:lnTo>
                  <a:lnTo>
                    <a:pt x="0" y="39"/>
                  </a:lnTo>
                  <a:lnTo>
                    <a:pt x="1" y="79"/>
                  </a:lnTo>
                  <a:lnTo>
                    <a:pt x="4" y="118"/>
                  </a:lnTo>
                  <a:lnTo>
                    <a:pt x="7" y="157"/>
                  </a:lnTo>
                  <a:lnTo>
                    <a:pt x="12" y="195"/>
                  </a:lnTo>
                  <a:lnTo>
                    <a:pt x="17" y="233"/>
                  </a:lnTo>
                  <a:lnTo>
                    <a:pt x="23" y="272"/>
                  </a:lnTo>
                  <a:lnTo>
                    <a:pt x="31" y="309"/>
                  </a:lnTo>
                  <a:lnTo>
                    <a:pt x="38" y="346"/>
                  </a:lnTo>
                  <a:lnTo>
                    <a:pt x="48" y="384"/>
                  </a:lnTo>
                  <a:lnTo>
                    <a:pt x="57" y="420"/>
                  </a:lnTo>
                  <a:lnTo>
                    <a:pt x="68" y="456"/>
                  </a:lnTo>
                  <a:lnTo>
                    <a:pt x="80" y="493"/>
                  </a:lnTo>
                  <a:lnTo>
                    <a:pt x="93" y="528"/>
                  </a:lnTo>
                  <a:lnTo>
                    <a:pt x="105" y="563"/>
                  </a:lnTo>
                  <a:lnTo>
                    <a:pt x="120" y="597"/>
                  </a:lnTo>
                  <a:lnTo>
                    <a:pt x="135" y="631"/>
                  </a:lnTo>
                  <a:lnTo>
                    <a:pt x="151" y="665"/>
                  </a:lnTo>
                  <a:lnTo>
                    <a:pt x="167" y="698"/>
                  </a:lnTo>
                  <a:lnTo>
                    <a:pt x="184" y="731"/>
                  </a:lnTo>
                  <a:lnTo>
                    <a:pt x="202" y="763"/>
                  </a:lnTo>
                  <a:lnTo>
                    <a:pt x="222" y="795"/>
                  </a:lnTo>
                  <a:lnTo>
                    <a:pt x="241" y="827"/>
                  </a:lnTo>
                  <a:lnTo>
                    <a:pt x="261" y="858"/>
                  </a:lnTo>
                  <a:lnTo>
                    <a:pt x="282" y="888"/>
                  </a:lnTo>
                  <a:lnTo>
                    <a:pt x="305" y="918"/>
                  </a:lnTo>
                  <a:lnTo>
                    <a:pt x="327" y="947"/>
                  </a:lnTo>
                  <a:lnTo>
                    <a:pt x="350" y="975"/>
                  </a:lnTo>
                  <a:lnTo>
                    <a:pt x="374" y="1004"/>
                  </a:lnTo>
                  <a:lnTo>
                    <a:pt x="397" y="1032"/>
                  </a:lnTo>
                  <a:lnTo>
                    <a:pt x="423" y="1059"/>
                  </a:lnTo>
                  <a:lnTo>
                    <a:pt x="449" y="1085"/>
                  </a:lnTo>
                  <a:lnTo>
                    <a:pt x="475" y="1111"/>
                  </a:lnTo>
                  <a:lnTo>
                    <a:pt x="502" y="1135"/>
                  </a:lnTo>
                  <a:lnTo>
                    <a:pt x="530" y="1160"/>
                  </a:lnTo>
                  <a:lnTo>
                    <a:pt x="557" y="1183"/>
                  </a:lnTo>
                  <a:lnTo>
                    <a:pt x="586" y="1207"/>
                  </a:lnTo>
                  <a:lnTo>
                    <a:pt x="616" y="1229"/>
                  </a:lnTo>
                  <a:lnTo>
                    <a:pt x="646" y="1252"/>
                  </a:lnTo>
                  <a:lnTo>
                    <a:pt x="676" y="1272"/>
                  </a:lnTo>
                  <a:lnTo>
                    <a:pt x="707" y="1292"/>
                  </a:lnTo>
                  <a:lnTo>
                    <a:pt x="738" y="1312"/>
                  </a:lnTo>
                  <a:lnTo>
                    <a:pt x="770" y="1330"/>
                  </a:lnTo>
                  <a:lnTo>
                    <a:pt x="803" y="1349"/>
                  </a:lnTo>
                  <a:lnTo>
                    <a:pt x="836" y="1367"/>
                  </a:lnTo>
                  <a:lnTo>
                    <a:pt x="869" y="1383"/>
                  </a:lnTo>
                  <a:lnTo>
                    <a:pt x="902" y="1399"/>
                  </a:lnTo>
                  <a:lnTo>
                    <a:pt x="937" y="1414"/>
                  </a:lnTo>
                  <a:lnTo>
                    <a:pt x="971" y="1427"/>
                  </a:lnTo>
                  <a:lnTo>
                    <a:pt x="1006" y="1441"/>
                  </a:lnTo>
                  <a:lnTo>
                    <a:pt x="1041" y="1453"/>
                  </a:lnTo>
                  <a:lnTo>
                    <a:pt x="1078" y="1465"/>
                  </a:lnTo>
                  <a:lnTo>
                    <a:pt x="1114" y="1475"/>
                  </a:lnTo>
                  <a:lnTo>
                    <a:pt x="1150" y="1486"/>
                  </a:lnTo>
                  <a:lnTo>
                    <a:pt x="1187" y="1495"/>
                  </a:lnTo>
                  <a:lnTo>
                    <a:pt x="1225" y="1503"/>
                  </a:lnTo>
                  <a:lnTo>
                    <a:pt x="1262" y="1511"/>
                  </a:lnTo>
                  <a:lnTo>
                    <a:pt x="1300" y="1516"/>
                  </a:lnTo>
                  <a:lnTo>
                    <a:pt x="1338" y="1522"/>
                  </a:lnTo>
                  <a:lnTo>
                    <a:pt x="1377" y="1527"/>
                  </a:lnTo>
                  <a:lnTo>
                    <a:pt x="1416" y="1530"/>
                  </a:lnTo>
                  <a:lnTo>
                    <a:pt x="1455" y="1532"/>
                  </a:lnTo>
                  <a:lnTo>
                    <a:pt x="1494" y="1534"/>
                  </a:lnTo>
                  <a:lnTo>
                    <a:pt x="1534" y="1534"/>
                  </a:lnTo>
                  <a:lnTo>
                    <a:pt x="1534" y="1534"/>
                  </a:lnTo>
                  <a:lnTo>
                    <a:pt x="1573" y="1534"/>
                  </a:lnTo>
                  <a:lnTo>
                    <a:pt x="1613" y="1532"/>
                  </a:lnTo>
                  <a:lnTo>
                    <a:pt x="1651" y="1530"/>
                  </a:lnTo>
                  <a:lnTo>
                    <a:pt x="1691" y="1527"/>
                  </a:lnTo>
                  <a:lnTo>
                    <a:pt x="1729" y="1522"/>
                  </a:lnTo>
                  <a:lnTo>
                    <a:pt x="1767" y="1516"/>
                  </a:lnTo>
                  <a:lnTo>
                    <a:pt x="1805" y="1511"/>
                  </a:lnTo>
                  <a:lnTo>
                    <a:pt x="1843" y="1503"/>
                  </a:lnTo>
                  <a:lnTo>
                    <a:pt x="1880" y="1495"/>
                  </a:lnTo>
                  <a:lnTo>
                    <a:pt x="1917" y="1486"/>
                  </a:lnTo>
                  <a:lnTo>
                    <a:pt x="1954" y="1475"/>
                  </a:lnTo>
                  <a:lnTo>
                    <a:pt x="1990" y="1465"/>
                  </a:lnTo>
                  <a:lnTo>
                    <a:pt x="2025" y="1453"/>
                  </a:lnTo>
                  <a:lnTo>
                    <a:pt x="2062" y="1441"/>
                  </a:lnTo>
                  <a:lnTo>
                    <a:pt x="2096" y="1427"/>
                  </a:lnTo>
                  <a:lnTo>
                    <a:pt x="2131" y="1414"/>
                  </a:lnTo>
                  <a:lnTo>
                    <a:pt x="2165" y="1399"/>
                  </a:lnTo>
                  <a:lnTo>
                    <a:pt x="2199" y="1383"/>
                  </a:lnTo>
                  <a:lnTo>
                    <a:pt x="2232" y="1367"/>
                  </a:lnTo>
                  <a:lnTo>
                    <a:pt x="2265" y="1349"/>
                  </a:lnTo>
                  <a:lnTo>
                    <a:pt x="2297" y="1330"/>
                  </a:lnTo>
                  <a:lnTo>
                    <a:pt x="2329" y="1312"/>
                  </a:lnTo>
                  <a:lnTo>
                    <a:pt x="2360" y="1292"/>
                  </a:lnTo>
                  <a:lnTo>
                    <a:pt x="2391" y="1272"/>
                  </a:lnTo>
                  <a:lnTo>
                    <a:pt x="2422" y="1252"/>
                  </a:lnTo>
                  <a:lnTo>
                    <a:pt x="2452" y="1229"/>
                  </a:lnTo>
                  <a:lnTo>
                    <a:pt x="2481" y="1207"/>
                  </a:lnTo>
                  <a:lnTo>
                    <a:pt x="2509" y="1183"/>
                  </a:lnTo>
                  <a:lnTo>
                    <a:pt x="2537" y="1160"/>
                  </a:lnTo>
                  <a:lnTo>
                    <a:pt x="2565" y="1135"/>
                  </a:lnTo>
                  <a:lnTo>
                    <a:pt x="2593" y="1111"/>
                  </a:lnTo>
                  <a:lnTo>
                    <a:pt x="2618" y="1085"/>
                  </a:lnTo>
                  <a:lnTo>
                    <a:pt x="2644" y="1059"/>
                  </a:lnTo>
                  <a:lnTo>
                    <a:pt x="2669" y="1032"/>
                  </a:lnTo>
                  <a:lnTo>
                    <a:pt x="2694" y="1004"/>
                  </a:lnTo>
                  <a:lnTo>
                    <a:pt x="2717" y="975"/>
                  </a:lnTo>
                  <a:lnTo>
                    <a:pt x="2741" y="947"/>
                  </a:lnTo>
                  <a:lnTo>
                    <a:pt x="2763" y="918"/>
                  </a:lnTo>
                  <a:lnTo>
                    <a:pt x="2784" y="888"/>
                  </a:lnTo>
                  <a:lnTo>
                    <a:pt x="2806" y="858"/>
                  </a:lnTo>
                  <a:lnTo>
                    <a:pt x="2826" y="827"/>
                  </a:lnTo>
                  <a:lnTo>
                    <a:pt x="2845" y="795"/>
                  </a:lnTo>
                  <a:lnTo>
                    <a:pt x="2864" y="763"/>
                  </a:lnTo>
                  <a:lnTo>
                    <a:pt x="2883" y="731"/>
                  </a:lnTo>
                  <a:lnTo>
                    <a:pt x="2900" y="698"/>
                  </a:lnTo>
                  <a:lnTo>
                    <a:pt x="2917" y="665"/>
                  </a:lnTo>
                  <a:lnTo>
                    <a:pt x="2933" y="631"/>
                  </a:lnTo>
                  <a:lnTo>
                    <a:pt x="2948" y="597"/>
                  </a:lnTo>
                  <a:lnTo>
                    <a:pt x="2961" y="563"/>
                  </a:lnTo>
                  <a:lnTo>
                    <a:pt x="2974" y="528"/>
                  </a:lnTo>
                  <a:lnTo>
                    <a:pt x="2987" y="493"/>
                  </a:lnTo>
                  <a:lnTo>
                    <a:pt x="2999" y="456"/>
                  </a:lnTo>
                  <a:lnTo>
                    <a:pt x="3009" y="420"/>
                  </a:lnTo>
                  <a:lnTo>
                    <a:pt x="3019" y="384"/>
                  </a:lnTo>
                  <a:lnTo>
                    <a:pt x="3029" y="346"/>
                  </a:lnTo>
                  <a:lnTo>
                    <a:pt x="3037" y="309"/>
                  </a:lnTo>
                  <a:lnTo>
                    <a:pt x="3043" y="272"/>
                  </a:lnTo>
                  <a:lnTo>
                    <a:pt x="3050" y="233"/>
                  </a:lnTo>
                  <a:lnTo>
                    <a:pt x="3055" y="195"/>
                  </a:lnTo>
                  <a:lnTo>
                    <a:pt x="3059" y="157"/>
                  </a:lnTo>
                  <a:lnTo>
                    <a:pt x="3064" y="118"/>
                  </a:lnTo>
                  <a:lnTo>
                    <a:pt x="3066" y="79"/>
                  </a:lnTo>
                  <a:lnTo>
                    <a:pt x="3067" y="39"/>
                  </a:lnTo>
                  <a:lnTo>
                    <a:pt x="3068" y="0"/>
                  </a:lnTo>
                  <a:lnTo>
                    <a:pt x="2691" y="0"/>
                  </a:lnTo>
                  <a:lnTo>
                    <a:pt x="2691" y="0"/>
                  </a:lnTo>
                  <a:lnTo>
                    <a:pt x="2691" y="30"/>
                  </a:lnTo>
                  <a:lnTo>
                    <a:pt x="2690" y="60"/>
                  </a:lnTo>
                  <a:lnTo>
                    <a:pt x="2687" y="90"/>
                  </a:lnTo>
                  <a:lnTo>
                    <a:pt x="2685" y="118"/>
                  </a:lnTo>
                  <a:lnTo>
                    <a:pt x="2682" y="147"/>
                  </a:lnTo>
                  <a:lnTo>
                    <a:pt x="2678" y="176"/>
                  </a:lnTo>
                  <a:lnTo>
                    <a:pt x="2672" y="205"/>
                  </a:lnTo>
                  <a:lnTo>
                    <a:pt x="2667" y="233"/>
                  </a:lnTo>
                  <a:lnTo>
                    <a:pt x="2661" y="261"/>
                  </a:lnTo>
                  <a:lnTo>
                    <a:pt x="2654" y="289"/>
                  </a:lnTo>
                  <a:lnTo>
                    <a:pt x="2647" y="317"/>
                  </a:lnTo>
                  <a:lnTo>
                    <a:pt x="2638" y="344"/>
                  </a:lnTo>
                  <a:lnTo>
                    <a:pt x="2630" y="371"/>
                  </a:lnTo>
                  <a:lnTo>
                    <a:pt x="2620" y="398"/>
                  </a:lnTo>
                  <a:lnTo>
                    <a:pt x="2611" y="424"/>
                  </a:lnTo>
                  <a:lnTo>
                    <a:pt x="2600" y="451"/>
                  </a:lnTo>
                  <a:lnTo>
                    <a:pt x="2588" y="477"/>
                  </a:lnTo>
                  <a:lnTo>
                    <a:pt x="2577" y="502"/>
                  </a:lnTo>
                  <a:lnTo>
                    <a:pt x="2565" y="527"/>
                  </a:lnTo>
                  <a:lnTo>
                    <a:pt x="2551" y="551"/>
                  </a:lnTo>
                  <a:lnTo>
                    <a:pt x="2537" y="576"/>
                  </a:lnTo>
                  <a:lnTo>
                    <a:pt x="2523" y="600"/>
                  </a:lnTo>
                  <a:lnTo>
                    <a:pt x="2508" y="624"/>
                  </a:lnTo>
                  <a:lnTo>
                    <a:pt x="2493" y="647"/>
                  </a:lnTo>
                  <a:lnTo>
                    <a:pt x="2477" y="669"/>
                  </a:lnTo>
                  <a:lnTo>
                    <a:pt x="2461" y="693"/>
                  </a:lnTo>
                  <a:lnTo>
                    <a:pt x="2444" y="714"/>
                  </a:lnTo>
                  <a:lnTo>
                    <a:pt x="2426" y="737"/>
                  </a:lnTo>
                  <a:lnTo>
                    <a:pt x="2409" y="757"/>
                  </a:lnTo>
                  <a:lnTo>
                    <a:pt x="2390" y="778"/>
                  </a:lnTo>
                  <a:lnTo>
                    <a:pt x="2372" y="798"/>
                  </a:lnTo>
                  <a:lnTo>
                    <a:pt x="2352" y="819"/>
                  </a:lnTo>
                  <a:lnTo>
                    <a:pt x="2332" y="838"/>
                  </a:lnTo>
                  <a:lnTo>
                    <a:pt x="2312" y="857"/>
                  </a:lnTo>
                  <a:lnTo>
                    <a:pt x="2291" y="875"/>
                  </a:lnTo>
                  <a:lnTo>
                    <a:pt x="2270" y="893"/>
                  </a:lnTo>
                  <a:lnTo>
                    <a:pt x="2248" y="910"/>
                  </a:lnTo>
                  <a:lnTo>
                    <a:pt x="2226" y="927"/>
                  </a:lnTo>
                  <a:lnTo>
                    <a:pt x="2203" y="943"/>
                  </a:lnTo>
                  <a:lnTo>
                    <a:pt x="2181" y="959"/>
                  </a:lnTo>
                  <a:lnTo>
                    <a:pt x="2158" y="975"/>
                  </a:lnTo>
                  <a:lnTo>
                    <a:pt x="2134" y="989"/>
                  </a:lnTo>
                  <a:lnTo>
                    <a:pt x="2110" y="1004"/>
                  </a:lnTo>
                  <a:lnTo>
                    <a:pt x="2085" y="1018"/>
                  </a:lnTo>
                  <a:lnTo>
                    <a:pt x="2061" y="1031"/>
                  </a:lnTo>
                  <a:lnTo>
                    <a:pt x="2035" y="1044"/>
                  </a:lnTo>
                  <a:lnTo>
                    <a:pt x="2009" y="1055"/>
                  </a:lnTo>
                  <a:lnTo>
                    <a:pt x="1984" y="1066"/>
                  </a:lnTo>
                  <a:lnTo>
                    <a:pt x="1958" y="1077"/>
                  </a:lnTo>
                  <a:lnTo>
                    <a:pt x="1932" y="1087"/>
                  </a:lnTo>
                  <a:lnTo>
                    <a:pt x="1905" y="1097"/>
                  </a:lnTo>
                  <a:lnTo>
                    <a:pt x="1878" y="1105"/>
                  </a:lnTo>
                  <a:lnTo>
                    <a:pt x="1851" y="1113"/>
                  </a:lnTo>
                  <a:lnTo>
                    <a:pt x="1823" y="1120"/>
                  </a:lnTo>
                  <a:lnTo>
                    <a:pt x="1795" y="1128"/>
                  </a:lnTo>
                  <a:lnTo>
                    <a:pt x="1766" y="1134"/>
                  </a:lnTo>
                  <a:lnTo>
                    <a:pt x="1739" y="1140"/>
                  </a:lnTo>
                  <a:lnTo>
                    <a:pt x="1710" y="1144"/>
                  </a:lnTo>
                  <a:lnTo>
                    <a:pt x="1681" y="1148"/>
                  </a:lnTo>
                  <a:lnTo>
                    <a:pt x="1652" y="1151"/>
                  </a:lnTo>
                  <a:lnTo>
                    <a:pt x="1622" y="1153"/>
                  </a:lnTo>
                  <a:lnTo>
                    <a:pt x="1594" y="1156"/>
                  </a:lnTo>
                  <a:lnTo>
                    <a:pt x="1564" y="1157"/>
                  </a:lnTo>
                  <a:lnTo>
                    <a:pt x="1534" y="1158"/>
                  </a:lnTo>
                  <a:lnTo>
                    <a:pt x="1534" y="1158"/>
                  </a:lnTo>
                  <a:close/>
                </a:path>
              </a:pathLst>
            </a:custGeom>
            <a:solidFill>
              <a:srgbClr val="DA1D27"/>
            </a:solidFill>
            <a:ln w="12700">
              <a:solidFill>
                <a:schemeClr val="bg1"/>
              </a:solidFill>
            </a:ln>
          </p:spPr>
          <p:txBody>
            <a:bodyPr anchor="ctr"/>
            <a:lstStyle/>
            <a:p>
              <a:pPr algn="ctr"/>
              <a:endParaRPr sz="1015">
                <a:cs typeface="+mn-ea"/>
                <a:sym typeface="+mn-lt"/>
              </a:endParaRPr>
            </a:p>
          </p:txBody>
        </p:sp>
        <p:sp>
          <p:nvSpPr>
            <p:cNvPr id="10" name="Freeform: Shape 2"/>
            <p:cNvSpPr/>
            <p:nvPr/>
          </p:nvSpPr>
          <p:spPr bwMode="auto">
            <a:xfrm>
              <a:off x="2211528" y="2165507"/>
              <a:ext cx="2820891" cy="1409985"/>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rgbClr val="DA1D27"/>
            </a:solidFill>
            <a:ln w="12700">
              <a:solidFill>
                <a:schemeClr val="bg1"/>
              </a:solidFill>
            </a:ln>
          </p:spPr>
          <p:txBody>
            <a:bodyPr anchor="ctr"/>
            <a:lstStyle/>
            <a:p>
              <a:pPr algn="ctr"/>
              <a:endParaRPr sz="1015">
                <a:cs typeface="+mn-ea"/>
                <a:sym typeface="+mn-lt"/>
              </a:endParaRPr>
            </a:p>
          </p:txBody>
        </p:sp>
        <p:sp>
          <p:nvSpPr>
            <p:cNvPr id="11" name="Freeform: Shape 3"/>
            <p:cNvSpPr/>
            <p:nvPr/>
          </p:nvSpPr>
          <p:spPr bwMode="auto">
            <a:xfrm>
              <a:off x="7159584" y="2165507"/>
              <a:ext cx="2820889" cy="1409985"/>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rgbClr val="DA1D27"/>
            </a:solidFill>
            <a:ln w="12700">
              <a:solidFill>
                <a:schemeClr val="bg1"/>
              </a:solidFill>
            </a:ln>
          </p:spPr>
          <p:txBody>
            <a:bodyPr anchor="ctr"/>
            <a:lstStyle/>
            <a:p>
              <a:pPr algn="ctr"/>
              <a:endParaRPr sz="1015">
                <a:cs typeface="+mn-ea"/>
                <a:sym typeface="+mn-lt"/>
              </a:endParaRPr>
            </a:p>
          </p:txBody>
        </p:sp>
      </p:grpSp>
      <p:grpSp>
        <p:nvGrpSpPr>
          <p:cNvPr id="12" name="组合 11"/>
          <p:cNvGrpSpPr/>
          <p:nvPr/>
        </p:nvGrpSpPr>
        <p:grpSpPr>
          <a:xfrm>
            <a:off x="564108" y="3877915"/>
            <a:ext cx="4007892" cy="1024482"/>
            <a:chOff x="279569" y="3426786"/>
            <a:chExt cx="5343856" cy="1365975"/>
          </a:xfrm>
        </p:grpSpPr>
        <p:sp>
          <p:nvSpPr>
            <p:cNvPr id="13" name="矩形 12"/>
            <p:cNvSpPr/>
            <p:nvPr/>
          </p:nvSpPr>
          <p:spPr>
            <a:xfrm>
              <a:off x="279569" y="3802063"/>
              <a:ext cx="5343856" cy="9906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a:solidFill>
                    <a:schemeClr val="tx1">
                      <a:lumMod val="65000"/>
                      <a:lumOff val="35000"/>
                    </a:schemeClr>
                  </a:solidFill>
                  <a:cs typeface="+mn-ea"/>
                  <a:sym typeface="+mn-lt"/>
                </a:rPr>
                <a:t>含收藏列表（批量操作、智能筛选）、申请记录（状态进度跟踪）、社团成员管理（已加入社团详情）、社团管理（创建及完整流程管理）。</a:t>
              </a:r>
            </a:p>
            <a:p>
              <a:pPr algn="ctr">
                <a:lnSpc>
                  <a:spcPct val="120000"/>
                </a:lnSpc>
              </a:pPr>
              <a:r>
                <a:rPr lang="zh-CN" altLang="en-US" sz="900" dirty="0">
                  <a:solidFill>
                    <a:schemeClr val="tx1">
                      <a:lumMod val="65000"/>
                      <a:lumOff val="35000"/>
                    </a:schemeClr>
                  </a:solidFill>
                  <a:cs typeface="+mn-ea"/>
                  <a:sym typeface="+mn-lt"/>
                </a:rPr>
                <a:t>社团操作涵盖创建申请、信息编辑、成员及权限管理、解散；媒体管理含头像</a:t>
              </a:r>
              <a:r>
                <a:rPr lang="en-US" altLang="zh-CN" sz="900" dirty="0">
                  <a:solidFill>
                    <a:schemeClr val="tx1">
                      <a:lumMod val="65000"/>
                      <a:lumOff val="35000"/>
                    </a:schemeClr>
                  </a:solidFill>
                  <a:cs typeface="+mn-ea"/>
                  <a:sym typeface="+mn-lt"/>
                </a:rPr>
                <a:t>/</a:t>
              </a:r>
              <a:r>
                <a:rPr lang="zh-CN" altLang="en-US" sz="900" dirty="0">
                  <a:solidFill>
                    <a:schemeClr val="tx1">
                      <a:lumMod val="65000"/>
                      <a:lumOff val="35000"/>
                    </a:schemeClr>
                  </a:solidFill>
                  <a:cs typeface="+mn-ea"/>
                  <a:sym typeface="+mn-lt"/>
                </a:rPr>
                <a:t>封面管理，通过时间戳实现缓存更新。</a:t>
              </a:r>
            </a:p>
          </p:txBody>
        </p:sp>
        <p:sp>
          <p:nvSpPr>
            <p:cNvPr id="14" name="矩形 13"/>
            <p:cNvSpPr/>
            <p:nvPr/>
          </p:nvSpPr>
          <p:spPr>
            <a:xfrm>
              <a:off x="1805569" y="3426786"/>
              <a:ext cx="2241975" cy="35137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015" b="1" dirty="0">
                  <a:solidFill>
                    <a:schemeClr val="tx1">
                      <a:lumMod val="65000"/>
                      <a:lumOff val="35000"/>
                    </a:schemeClr>
                  </a:solidFill>
                  <a:cs typeface="+mn-ea"/>
                  <a:sym typeface="+mn-lt"/>
                </a:rPr>
                <a:t>个人中心功能</a:t>
              </a:r>
            </a:p>
          </p:txBody>
        </p:sp>
      </p:grpSp>
      <p:grpSp>
        <p:nvGrpSpPr>
          <p:cNvPr id="15" name="组合 14"/>
          <p:cNvGrpSpPr/>
          <p:nvPr/>
        </p:nvGrpSpPr>
        <p:grpSpPr>
          <a:xfrm>
            <a:off x="5031475" y="3877915"/>
            <a:ext cx="3339151" cy="1024482"/>
            <a:chOff x="809538" y="3426786"/>
            <a:chExt cx="4452201" cy="1365975"/>
          </a:xfrm>
        </p:grpSpPr>
        <p:sp>
          <p:nvSpPr>
            <p:cNvPr id="16" name="矩形 15"/>
            <p:cNvSpPr/>
            <p:nvPr/>
          </p:nvSpPr>
          <p:spPr>
            <a:xfrm>
              <a:off x="809538" y="3802063"/>
              <a:ext cx="4452201" cy="9906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a:solidFill>
                    <a:schemeClr val="tx1">
                      <a:lumMod val="65000"/>
                      <a:lumOff val="35000"/>
                    </a:schemeClr>
                  </a:solidFill>
                  <a:cs typeface="+mn-ea"/>
                  <a:sym typeface="+mn-lt"/>
                </a:rPr>
                <a:t>严格权限控制，非管理员被重定向；支持用户查看和社团管理</a:t>
              </a:r>
            </a:p>
            <a:p>
              <a:pPr algn="ctr">
                <a:lnSpc>
                  <a:spcPct val="120000"/>
                </a:lnSpc>
              </a:pPr>
              <a:r>
                <a:rPr lang="zh-CN" altLang="en-US" sz="900" dirty="0">
                  <a:solidFill>
                    <a:schemeClr val="tx1">
                      <a:lumMod val="65000"/>
                      <a:lumOff val="35000"/>
                    </a:schemeClr>
                  </a:solidFill>
                  <a:cs typeface="+mn-ea"/>
                  <a:sym typeface="+mn-lt"/>
                </a:rPr>
                <a:t>社团管理可查看、编辑、删除社团，展示关键信息并统计分析；申请审核系统处理社团创建和更新申请，支持审核操作及结果通知。</a:t>
              </a:r>
            </a:p>
          </p:txBody>
        </p:sp>
        <p:sp>
          <p:nvSpPr>
            <p:cNvPr id="17" name="矩形 16"/>
            <p:cNvSpPr/>
            <p:nvPr/>
          </p:nvSpPr>
          <p:spPr>
            <a:xfrm>
              <a:off x="1805569" y="3426786"/>
              <a:ext cx="2241975" cy="35137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015" b="1" dirty="0">
                  <a:solidFill>
                    <a:schemeClr val="tx1">
                      <a:lumMod val="65000"/>
                      <a:lumOff val="35000"/>
                    </a:schemeClr>
                  </a:solidFill>
                  <a:cs typeface="+mn-ea"/>
                  <a:sym typeface="+mn-lt"/>
                </a:rPr>
                <a:t>管理员后台系统</a:t>
              </a:r>
            </a:p>
          </p:txBody>
        </p:sp>
      </p:grpSp>
      <p:grpSp>
        <p:nvGrpSpPr>
          <p:cNvPr id="18" name="组合 17"/>
          <p:cNvGrpSpPr/>
          <p:nvPr/>
        </p:nvGrpSpPr>
        <p:grpSpPr>
          <a:xfrm>
            <a:off x="2984104" y="1046714"/>
            <a:ext cx="3234726" cy="1001198"/>
            <a:chOff x="808320" y="2826874"/>
            <a:chExt cx="4312968" cy="1334930"/>
          </a:xfrm>
        </p:grpSpPr>
        <p:sp>
          <p:nvSpPr>
            <p:cNvPr id="19" name="矩形 18"/>
            <p:cNvSpPr/>
            <p:nvPr/>
          </p:nvSpPr>
          <p:spPr>
            <a:xfrm>
              <a:off x="808320" y="3171106"/>
              <a:ext cx="4312968" cy="9906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00" dirty="0" err="1">
                  <a:solidFill>
                    <a:schemeClr val="tx1">
                      <a:lumMod val="65000"/>
                      <a:lumOff val="35000"/>
                    </a:schemeClr>
                  </a:solidFill>
                  <a:cs typeface="+mn-ea"/>
                  <a:sym typeface="+mn-lt"/>
                </a:rPr>
                <a:t>auth.ts</a:t>
              </a:r>
              <a:r>
                <a:rPr lang="en-US" altLang="zh-CN" sz="900" dirty="0">
                  <a:solidFill>
                    <a:schemeClr val="tx1">
                      <a:lumMod val="65000"/>
                      <a:lumOff val="35000"/>
                    </a:schemeClr>
                  </a:solidFill>
                  <a:cs typeface="+mn-ea"/>
                  <a:sym typeface="+mn-lt"/>
                </a:rPr>
                <a:t> store</a:t>
              </a:r>
              <a:r>
                <a:rPr lang="zh-CN" altLang="en-US" sz="900" dirty="0">
                  <a:solidFill>
                    <a:schemeClr val="tx1">
                      <a:lumMod val="65000"/>
                      <a:lumOff val="35000"/>
                    </a:schemeClr>
                  </a:solidFill>
                  <a:cs typeface="+mn-ea"/>
                  <a:sym typeface="+mn-lt"/>
                </a:rPr>
                <a:t>实现</a:t>
              </a:r>
              <a:r>
                <a:rPr lang="en-US" altLang="zh-CN" sz="900" dirty="0">
                  <a:solidFill>
                    <a:schemeClr val="tx1">
                      <a:lumMod val="65000"/>
                      <a:lumOff val="35000"/>
                    </a:schemeClr>
                  </a:solidFill>
                  <a:cs typeface="+mn-ea"/>
                  <a:sym typeface="+mn-lt"/>
                </a:rPr>
                <a:t>JWT token</a:t>
              </a:r>
              <a:r>
                <a:rPr lang="zh-CN" altLang="en-US" sz="900" dirty="0">
                  <a:solidFill>
                    <a:schemeClr val="tx1">
                      <a:lumMod val="65000"/>
                      <a:lumOff val="35000"/>
                    </a:schemeClr>
                  </a:solidFill>
                  <a:cs typeface="+mn-ea"/>
                  <a:sym typeface="+mn-lt"/>
                </a:rPr>
                <a:t>管理，含存储、登录状态实时反映、</a:t>
              </a:r>
              <a:r>
                <a:rPr lang="en-US" altLang="zh-CN" sz="900" dirty="0">
                  <a:solidFill>
                    <a:schemeClr val="tx1">
                      <a:lumMod val="65000"/>
                      <a:lumOff val="35000"/>
                    </a:schemeClr>
                  </a:solidFill>
                  <a:cs typeface="+mn-ea"/>
                  <a:sym typeface="+mn-lt"/>
                </a:rPr>
                <a:t>token</a:t>
              </a:r>
              <a:r>
                <a:rPr lang="zh-CN" altLang="en-US" sz="900" dirty="0">
                  <a:solidFill>
                    <a:schemeClr val="tx1">
                      <a:lumMod val="65000"/>
                      <a:lumOff val="35000"/>
                    </a:schemeClr>
                  </a:solidFill>
                  <a:cs typeface="+mn-ea"/>
                  <a:sym typeface="+mn-lt"/>
                </a:rPr>
                <a:t>获取与解析、自动刷新及过期处理，支持用户信息获取、缓存与头像上传刷新。登录后未完成偏好设置时自动弹窗，支持兴趣标签多选及偏好保存。</a:t>
              </a:r>
            </a:p>
          </p:txBody>
        </p:sp>
        <p:sp>
          <p:nvSpPr>
            <p:cNvPr id="20" name="矩形 19"/>
            <p:cNvSpPr/>
            <p:nvPr/>
          </p:nvSpPr>
          <p:spPr>
            <a:xfrm>
              <a:off x="1804399" y="2826874"/>
              <a:ext cx="2241975" cy="35137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015" b="1" dirty="0">
                  <a:solidFill>
                    <a:schemeClr val="tx1">
                      <a:lumMod val="65000"/>
                      <a:lumOff val="35000"/>
                    </a:schemeClr>
                  </a:solidFill>
                  <a:cs typeface="+mn-ea"/>
                  <a:sym typeface="+mn-lt"/>
                </a:rPr>
                <a:t>用户认证与状态管理</a:t>
              </a:r>
            </a:p>
          </p:txBody>
        </p:sp>
      </p:grpSp>
      <p:pic>
        <p:nvPicPr>
          <p:cNvPr id="2" name="图片 1"/>
          <p:cNvPicPr>
            <a:picLocks noChangeAspect="1"/>
          </p:cNvPicPr>
          <p:nvPr/>
        </p:nvPicPr>
        <p:blipFill>
          <a:blip r:embed="rId5"/>
          <a:stretch>
            <a:fillRect/>
          </a:stretch>
        </p:blipFill>
        <p:spPr>
          <a:xfrm>
            <a:off x="952778" y="2043269"/>
            <a:ext cx="3103107" cy="1762560"/>
          </a:xfrm>
          <a:prstGeom prst="rect">
            <a:avLst/>
          </a:prstGeom>
        </p:spPr>
      </p:pic>
      <p:pic>
        <p:nvPicPr>
          <p:cNvPr id="4" name="图片 3"/>
          <p:cNvPicPr>
            <a:picLocks noChangeAspect="1"/>
          </p:cNvPicPr>
          <p:nvPr/>
        </p:nvPicPr>
        <p:blipFill>
          <a:blip r:embed="rId6"/>
          <a:stretch>
            <a:fillRect/>
          </a:stretch>
        </p:blipFill>
        <p:spPr>
          <a:xfrm>
            <a:off x="5168524" y="2079757"/>
            <a:ext cx="3054350" cy="17322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1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ppt_y</p:attrName>
                                        </p:attrNameLst>
                                      </p:cBhvr>
                                      <p:tavLst>
                                        <p:tav tm="0">
                                          <p:val>
                                            <p:strVal val="#ppt_y-#ppt_h*1.125000"/>
                                          </p:val>
                                        </p:tav>
                                        <p:tav tm="100000">
                                          <p:val>
                                            <p:strVal val="#ppt_y"/>
                                          </p:val>
                                        </p:tav>
                                      </p:tavLst>
                                    </p:anim>
                                    <p:animEffect transition="in" filter="wipe(down)">
                                      <p:cBhvr>
                                        <p:cTn id="25" dur="500"/>
                                        <p:tgtEl>
                                          <p:spTgt spid="12"/>
                                        </p:tgtEl>
                                      </p:cBhvr>
                                    </p:animEffect>
                                  </p:childTnLst>
                                </p:cTn>
                              </p:par>
                            </p:childTnLst>
                          </p:cTn>
                        </p:par>
                        <p:par>
                          <p:cTn id="26" fill="hold">
                            <p:stCondLst>
                              <p:cond delay="2000"/>
                            </p:stCondLst>
                            <p:childTnLst>
                              <p:par>
                                <p:cTn id="27" presetID="1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p:tgtEl>
                                          <p:spTgt spid="18"/>
                                        </p:tgtEl>
                                        <p:attrNameLst>
                                          <p:attrName>ppt_y</p:attrName>
                                        </p:attrNameLst>
                                      </p:cBhvr>
                                      <p:tavLst>
                                        <p:tav tm="0">
                                          <p:val>
                                            <p:strVal val="#ppt_y+#ppt_h*1.125000"/>
                                          </p:val>
                                        </p:tav>
                                        <p:tav tm="100000">
                                          <p:val>
                                            <p:strVal val="#ppt_y"/>
                                          </p:val>
                                        </p:tav>
                                      </p:tavLst>
                                    </p:anim>
                                    <p:animEffect transition="in" filter="wipe(up)">
                                      <p:cBhvr>
                                        <p:cTn id="30" dur="500"/>
                                        <p:tgtEl>
                                          <p:spTgt spid="18"/>
                                        </p:tgtEl>
                                      </p:cBhvr>
                                    </p:animEffect>
                                  </p:childTnLst>
                                </p:cTn>
                              </p:par>
                            </p:childTnLst>
                          </p:cTn>
                        </p:par>
                        <p:par>
                          <p:cTn id="31" fill="hold">
                            <p:stCondLst>
                              <p:cond delay="2500"/>
                            </p:stCondLst>
                            <p:childTnLst>
                              <p:par>
                                <p:cTn id="32" presetID="1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88080" cy="461665"/>
          </a:xfrm>
          <a:prstGeom prst="rect">
            <a:avLst/>
          </a:prstGeom>
          <a:noFill/>
        </p:spPr>
        <p:txBody>
          <a:bodyPr wrap="none" rtlCol="0">
            <a:spAutoFit/>
          </a:bodyPr>
          <a:lstStyle/>
          <a:p>
            <a:r>
              <a:rPr lang="en-US" altLang="zh-CN" sz="2400" b="1" dirty="0">
                <a:solidFill>
                  <a:schemeClr val="tx1">
                    <a:lumMod val="75000"/>
                    <a:lumOff val="25000"/>
                  </a:schemeClr>
                </a:solidFill>
                <a:cs typeface="+mn-ea"/>
                <a:sym typeface="+mn-lt"/>
              </a:rPr>
              <a:t>AI</a:t>
            </a:r>
            <a:r>
              <a:rPr lang="zh-CN" altLang="en-US" sz="2400" b="1" dirty="0">
                <a:solidFill>
                  <a:schemeClr val="tx1">
                    <a:lumMod val="75000"/>
                    <a:lumOff val="25000"/>
                  </a:schemeClr>
                </a:solidFill>
                <a:cs typeface="+mn-ea"/>
                <a:sym typeface="+mn-lt"/>
              </a:rPr>
              <a:t>的用户交互模块对接</a:t>
            </a:r>
          </a:p>
        </p:txBody>
      </p:sp>
      <p:grpSp>
        <p:nvGrpSpPr>
          <p:cNvPr id="74" name="组合 73"/>
          <p:cNvGrpSpPr/>
          <p:nvPr/>
        </p:nvGrpSpPr>
        <p:grpSpPr>
          <a:xfrm>
            <a:off x="3889733" y="1470068"/>
            <a:ext cx="1364535" cy="2832084"/>
            <a:chOff x="4923304" y="1684213"/>
            <a:chExt cx="2229277" cy="4626854"/>
          </a:xfrm>
        </p:grpSpPr>
        <p:sp>
          <p:nvSpPr>
            <p:cNvPr id="75" name="Freeform 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793154" y="2315778"/>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r>
                <a:rPr lang="en-US" sz="2325" b="1" dirty="0">
                  <a:solidFill>
                    <a:schemeClr val="bg1"/>
                  </a:solidFill>
                  <a:cs typeface="+mn-ea"/>
                  <a:sym typeface="+mn-lt"/>
                </a:rPr>
                <a:t> </a:t>
              </a:r>
            </a:p>
          </p:txBody>
        </p:sp>
        <p:sp>
          <p:nvSpPr>
            <p:cNvPr id="76" name="Freeform 4"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306522" y="3320269"/>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r>
                <a:rPr lang="en-US" sz="2325" b="1" dirty="0">
                  <a:solidFill>
                    <a:schemeClr val="bg1"/>
                  </a:solidFill>
                  <a:cs typeface="+mn-ea"/>
                  <a:sym typeface="+mn-lt"/>
                </a:rPr>
                <a:t> </a:t>
              </a:r>
            </a:p>
          </p:txBody>
        </p:sp>
        <p:sp>
          <p:nvSpPr>
            <p:cNvPr id="77" name="Freeform 5"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793154" y="4299283"/>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endParaRPr lang="en-US" sz="2325" b="1">
                <a:solidFill>
                  <a:schemeClr val="bg1"/>
                </a:solidFill>
                <a:cs typeface="+mn-ea"/>
                <a:sym typeface="+mn-lt"/>
              </a:endParaRPr>
            </a:p>
          </p:txBody>
        </p:sp>
        <p:sp>
          <p:nvSpPr>
            <p:cNvPr id="78" name="Freeform 6"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306522" y="5329250"/>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r>
                <a:rPr lang="en-US" sz="2325" b="1" dirty="0">
                  <a:solidFill>
                    <a:schemeClr val="bg1"/>
                  </a:solidFill>
                  <a:cs typeface="+mn-ea"/>
                  <a:sym typeface="+mn-lt"/>
                </a:rPr>
                <a:t> </a:t>
              </a:r>
            </a:p>
          </p:txBody>
        </p:sp>
        <p:grpSp>
          <p:nvGrpSpPr>
            <p:cNvPr id="79" name="Group 7"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5407972" y="3693193"/>
              <a:ext cx="1744609" cy="1744787"/>
              <a:chOff x="5466028" y="3573608"/>
              <a:chExt cx="1744609" cy="1744787"/>
            </a:xfrm>
          </p:grpSpPr>
          <p:sp>
            <p:nvSpPr>
              <p:cNvPr id="89" name="Circular Arrow 8"/>
              <p:cNvSpPr/>
              <p:nvPr/>
            </p:nvSpPr>
            <p:spPr>
              <a:xfrm>
                <a:off x="5466028" y="3573608"/>
                <a:ext cx="1744609" cy="1744787"/>
              </a:xfrm>
              <a:prstGeom prst="circularArrow">
                <a:avLst>
                  <a:gd name="adj1" fmla="val 10980"/>
                  <a:gd name="adj2" fmla="val 1142322"/>
                  <a:gd name="adj3" fmla="val 4500000"/>
                  <a:gd name="adj4" fmla="val 13500000"/>
                  <a:gd name="adj5" fmla="val 1250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90" name="Oval 9"/>
              <p:cNvSpPr/>
              <p:nvPr/>
            </p:nvSpPr>
            <p:spPr>
              <a:xfrm>
                <a:off x="6018081" y="4121528"/>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C</a:t>
                </a:r>
                <a:endParaRPr lang="en-US" sz="1500" kern="0" dirty="0">
                  <a:solidFill>
                    <a:schemeClr val="bg1"/>
                  </a:solidFill>
                  <a:cs typeface="+mn-ea"/>
                  <a:sym typeface="+mn-lt"/>
                </a:endParaRPr>
              </a:p>
            </p:txBody>
          </p:sp>
        </p:grpSp>
        <p:grpSp>
          <p:nvGrpSpPr>
            <p:cNvPr id="80" name="Group 10"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5047662" y="4811504"/>
              <a:ext cx="1498839" cy="1499563"/>
              <a:chOff x="5105718" y="4691919"/>
              <a:chExt cx="1498839" cy="1499563"/>
            </a:xfrm>
          </p:grpSpPr>
          <p:sp>
            <p:nvSpPr>
              <p:cNvPr id="87" name="Block Arc 11"/>
              <p:cNvSpPr/>
              <p:nvPr/>
            </p:nvSpPr>
            <p:spPr>
              <a:xfrm>
                <a:off x="5105718" y="4691919"/>
                <a:ext cx="1498839" cy="1499563"/>
              </a:xfrm>
              <a:prstGeom prst="blockArc">
                <a:avLst>
                  <a:gd name="adj1" fmla="val 0"/>
                  <a:gd name="adj2" fmla="val 18900000"/>
                  <a:gd name="adj3" fmla="val 1274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88" name="Oval 12"/>
              <p:cNvSpPr/>
              <p:nvPr/>
            </p:nvSpPr>
            <p:spPr>
              <a:xfrm>
                <a:off x="5576543" y="5163711"/>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D</a:t>
                </a:r>
                <a:endParaRPr lang="en-US" sz="1500" kern="0" dirty="0">
                  <a:solidFill>
                    <a:schemeClr val="bg1"/>
                  </a:solidFill>
                  <a:cs typeface="+mn-ea"/>
                  <a:sym typeface="+mn-lt"/>
                </a:endParaRPr>
              </a:p>
            </p:txBody>
          </p:sp>
        </p:grpSp>
        <p:grpSp>
          <p:nvGrpSpPr>
            <p:cNvPr id="81" name="Group 1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4923304" y="2686852"/>
              <a:ext cx="1744609" cy="1744787"/>
              <a:chOff x="4981360" y="2567267"/>
              <a:chExt cx="1744609" cy="1744787"/>
            </a:xfrm>
          </p:grpSpPr>
          <p:sp>
            <p:nvSpPr>
              <p:cNvPr id="85" name="Shape 14"/>
              <p:cNvSpPr/>
              <p:nvPr/>
            </p:nvSpPr>
            <p:spPr>
              <a:xfrm>
                <a:off x="4981360" y="2567267"/>
                <a:ext cx="1744609" cy="1744787"/>
              </a:xfrm>
              <a:prstGeom prst="leftCircularArrow">
                <a:avLst>
                  <a:gd name="adj1" fmla="val 10980"/>
                  <a:gd name="adj2" fmla="val 1142322"/>
                  <a:gd name="adj3" fmla="val 6300000"/>
                  <a:gd name="adj4" fmla="val 18900000"/>
                  <a:gd name="adj5" fmla="val 1250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86" name="Oval 15"/>
              <p:cNvSpPr/>
              <p:nvPr/>
            </p:nvSpPr>
            <p:spPr>
              <a:xfrm>
                <a:off x="5576543" y="3163803"/>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B</a:t>
                </a:r>
                <a:endParaRPr lang="en-US" sz="1500" kern="0" dirty="0">
                  <a:solidFill>
                    <a:schemeClr val="bg1"/>
                  </a:solidFill>
                  <a:cs typeface="+mn-ea"/>
                  <a:sym typeface="+mn-lt"/>
                </a:endParaRPr>
              </a:p>
            </p:txBody>
          </p:sp>
        </p:grpSp>
        <p:grpSp>
          <p:nvGrpSpPr>
            <p:cNvPr id="82" name="Group 16"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5407972" y="1684213"/>
              <a:ext cx="1744609" cy="1744787"/>
              <a:chOff x="5466028" y="1564628"/>
              <a:chExt cx="1744609" cy="1744787"/>
            </a:xfrm>
          </p:grpSpPr>
          <p:sp>
            <p:nvSpPr>
              <p:cNvPr id="83" name="Circular Arrow 17"/>
              <p:cNvSpPr/>
              <p:nvPr/>
            </p:nvSpPr>
            <p:spPr>
              <a:xfrm>
                <a:off x="5466028" y="1564628"/>
                <a:ext cx="1744609" cy="1744787"/>
              </a:xfrm>
              <a:prstGeom prst="circularArrow">
                <a:avLst>
                  <a:gd name="adj1" fmla="val 10980"/>
                  <a:gd name="adj2" fmla="val 1142322"/>
                  <a:gd name="adj3" fmla="val 4500000"/>
                  <a:gd name="adj4" fmla="val 10800000"/>
                  <a:gd name="adj5" fmla="val 1250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84" name="Oval 18"/>
              <p:cNvSpPr/>
              <p:nvPr/>
            </p:nvSpPr>
            <p:spPr>
              <a:xfrm>
                <a:off x="6050547" y="2147096"/>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A</a:t>
                </a:r>
                <a:endParaRPr lang="en-US" sz="1500" kern="0" dirty="0">
                  <a:solidFill>
                    <a:schemeClr val="bg1"/>
                  </a:solidFill>
                  <a:cs typeface="+mn-ea"/>
                  <a:sym typeface="+mn-lt"/>
                </a:endParaRPr>
              </a:p>
            </p:txBody>
          </p:sp>
        </p:grpSp>
      </p:grpSp>
      <p:grpSp>
        <p:nvGrpSpPr>
          <p:cNvPr id="91" name="组合 90"/>
          <p:cNvGrpSpPr/>
          <p:nvPr/>
        </p:nvGrpSpPr>
        <p:grpSpPr>
          <a:xfrm>
            <a:off x="5363229" y="1607319"/>
            <a:ext cx="2650810" cy="1004640"/>
            <a:chOff x="874713" y="3451823"/>
            <a:chExt cx="3534413" cy="1339519"/>
          </a:xfrm>
        </p:grpSpPr>
        <p:sp>
          <p:nvSpPr>
            <p:cNvPr id="92" name="矩形 91"/>
            <p:cNvSpPr/>
            <p:nvPr/>
          </p:nvSpPr>
          <p:spPr>
            <a:xfrm>
              <a:off x="874713" y="3800644"/>
              <a:ext cx="3534413" cy="9906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65000"/>
                      <a:lumOff val="35000"/>
                    </a:schemeClr>
                  </a:solidFill>
                  <a:cs typeface="+mn-ea"/>
                  <a:sym typeface="+mn-lt"/>
                </a:rPr>
                <a:t>接口对接：使用了 </a:t>
              </a:r>
              <a:r>
                <a:rPr lang="en-US" altLang="zh-CN" sz="900" dirty="0">
                  <a:solidFill>
                    <a:schemeClr val="tx1">
                      <a:lumMod val="65000"/>
                      <a:lumOff val="35000"/>
                    </a:schemeClr>
                  </a:solidFill>
                  <a:cs typeface="+mn-ea"/>
                  <a:sym typeface="+mn-lt"/>
                </a:rPr>
                <a:t>HTTP + SSE</a:t>
              </a:r>
              <a:r>
                <a:rPr lang="zh-CN" altLang="en-US" sz="900" dirty="0">
                  <a:solidFill>
                    <a:schemeClr val="tx1">
                      <a:lumMod val="65000"/>
                      <a:lumOff val="35000"/>
                    </a:schemeClr>
                  </a:solidFill>
                  <a:cs typeface="+mn-ea"/>
                  <a:sym typeface="+mn-lt"/>
                </a:rPr>
                <a:t>（</a:t>
              </a:r>
              <a:r>
                <a:rPr lang="en-US" altLang="zh-CN" sz="900" dirty="0">
                  <a:solidFill>
                    <a:schemeClr val="tx1">
                      <a:lumMod val="65000"/>
                      <a:lumOff val="35000"/>
                    </a:schemeClr>
                  </a:solidFill>
                  <a:cs typeface="+mn-ea"/>
                  <a:sym typeface="+mn-lt"/>
                </a:rPr>
                <a:t>Server-Sent Events</a:t>
              </a:r>
              <a:r>
                <a:rPr lang="zh-CN" altLang="en-US" sz="900" dirty="0">
                  <a:solidFill>
                    <a:schemeClr val="tx1">
                      <a:lumMod val="65000"/>
                      <a:lumOff val="35000"/>
                    </a:schemeClr>
                  </a:solidFill>
                  <a:cs typeface="+mn-ea"/>
                  <a:sym typeface="+mn-lt"/>
                </a:rPr>
                <a:t>）的组合，完成小组内全部 </a:t>
              </a:r>
              <a:r>
                <a:rPr lang="en-US" altLang="zh-CN" sz="900" dirty="0">
                  <a:solidFill>
                    <a:schemeClr val="tx1">
                      <a:lumMod val="65000"/>
                      <a:lumOff val="35000"/>
                    </a:schemeClr>
                  </a:solidFill>
                  <a:cs typeface="+mn-ea"/>
                  <a:sym typeface="+mn-lt"/>
                </a:rPr>
                <a:t>AI </a:t>
              </a:r>
              <a:r>
                <a:rPr lang="zh-CN" altLang="en-US" sz="900" dirty="0">
                  <a:solidFill>
                    <a:schemeClr val="tx1">
                      <a:lumMod val="65000"/>
                      <a:lumOff val="35000"/>
                    </a:schemeClr>
                  </a:solidFill>
                  <a:cs typeface="+mn-ea"/>
                  <a:sym typeface="+mn-lt"/>
                </a:rPr>
                <a:t>接口的客户端端调用适配。针对不同 </a:t>
              </a:r>
              <a:r>
                <a:rPr lang="en-US" altLang="zh-CN" sz="900" dirty="0">
                  <a:solidFill>
                    <a:schemeClr val="tx1">
                      <a:lumMod val="65000"/>
                      <a:lumOff val="35000"/>
                    </a:schemeClr>
                  </a:solidFill>
                  <a:cs typeface="+mn-ea"/>
                  <a:sym typeface="+mn-lt"/>
                </a:rPr>
                <a:t>AI </a:t>
              </a:r>
              <a:r>
                <a:rPr lang="zh-CN" altLang="en-US" sz="900" dirty="0">
                  <a:solidFill>
                    <a:schemeClr val="tx1">
                      <a:lumMod val="65000"/>
                      <a:lumOff val="35000"/>
                    </a:schemeClr>
                  </a:solidFill>
                  <a:cs typeface="+mn-ea"/>
                  <a:sym typeface="+mn-lt"/>
                </a:rPr>
                <a:t>接口特性，封装统一的调用函数库，降低耦合度，提升代码复用性。</a:t>
              </a:r>
            </a:p>
          </p:txBody>
        </p:sp>
        <p:sp>
          <p:nvSpPr>
            <p:cNvPr id="93" name="矩形 92"/>
            <p:cNvSpPr/>
            <p:nvPr/>
          </p:nvSpPr>
          <p:spPr>
            <a:xfrm>
              <a:off x="874713" y="3451823"/>
              <a:ext cx="3433625" cy="3518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15" b="1" dirty="0">
                  <a:solidFill>
                    <a:schemeClr val="tx1">
                      <a:lumMod val="65000"/>
                      <a:lumOff val="35000"/>
                    </a:schemeClr>
                  </a:solidFill>
                  <a:cs typeface="+mn-ea"/>
                  <a:sym typeface="+mn-lt"/>
                </a:rPr>
                <a:t>直接接口对接</a:t>
              </a:r>
            </a:p>
          </p:txBody>
        </p:sp>
      </p:grpSp>
      <p:grpSp>
        <p:nvGrpSpPr>
          <p:cNvPr id="94" name="组合 93"/>
          <p:cNvGrpSpPr/>
          <p:nvPr/>
        </p:nvGrpSpPr>
        <p:grpSpPr>
          <a:xfrm>
            <a:off x="5363229" y="2880537"/>
            <a:ext cx="2650810" cy="1669437"/>
            <a:chOff x="874713" y="3451823"/>
            <a:chExt cx="3534413" cy="2225914"/>
          </a:xfrm>
        </p:grpSpPr>
        <p:sp>
          <p:nvSpPr>
            <p:cNvPr id="95" name="矩形 94"/>
            <p:cNvSpPr/>
            <p:nvPr/>
          </p:nvSpPr>
          <p:spPr>
            <a:xfrm>
              <a:off x="874713" y="3800644"/>
              <a:ext cx="3534413" cy="18770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65000"/>
                      <a:lumOff val="35000"/>
                    </a:schemeClr>
                  </a:solidFill>
                  <a:cs typeface="+mn-ea"/>
                  <a:sym typeface="+mn-lt"/>
                </a:rPr>
                <a:t>采用 </a:t>
              </a:r>
              <a:r>
                <a:rPr lang="en-US" altLang="zh-CN" sz="900" dirty="0">
                  <a:solidFill>
                    <a:schemeClr val="tx1">
                      <a:lumMod val="65000"/>
                      <a:lumOff val="35000"/>
                    </a:schemeClr>
                  </a:solidFill>
                  <a:cs typeface="+mn-ea"/>
                  <a:sym typeface="+mn-lt"/>
                </a:rPr>
                <a:t>Server-Sent Events</a:t>
              </a:r>
              <a:r>
                <a:rPr lang="zh-CN" altLang="en-US" sz="900" dirty="0">
                  <a:solidFill>
                    <a:schemeClr val="tx1">
                      <a:lumMod val="65000"/>
                      <a:lumOff val="35000"/>
                    </a:schemeClr>
                  </a:solidFill>
                  <a:cs typeface="+mn-ea"/>
                  <a:sym typeface="+mn-lt"/>
                </a:rPr>
                <a:t>（</a:t>
              </a:r>
              <a:r>
                <a:rPr lang="en-US" altLang="zh-CN" sz="900" dirty="0">
                  <a:solidFill>
                    <a:schemeClr val="tx1">
                      <a:lumMod val="65000"/>
                      <a:lumOff val="35000"/>
                    </a:schemeClr>
                  </a:solidFill>
                  <a:cs typeface="+mn-ea"/>
                  <a:sym typeface="+mn-lt"/>
                </a:rPr>
                <a:t>SSE</a:t>
              </a:r>
              <a:r>
                <a:rPr lang="zh-CN" altLang="en-US" sz="900" dirty="0">
                  <a:solidFill>
                    <a:schemeClr val="tx1">
                      <a:lumMod val="65000"/>
                      <a:lumOff val="35000"/>
                    </a:schemeClr>
                  </a:solidFill>
                  <a:cs typeface="+mn-ea"/>
                  <a:sym typeface="+mn-lt"/>
                </a:rPr>
                <a:t>）技术，建立服务器到客户端的单向长连接。在 </a:t>
              </a:r>
              <a:r>
                <a:rPr lang="en-US" altLang="zh-CN" sz="900" dirty="0">
                  <a:solidFill>
                    <a:schemeClr val="tx1">
                      <a:lumMod val="65000"/>
                      <a:lumOff val="35000"/>
                    </a:schemeClr>
                  </a:solidFill>
                  <a:cs typeface="+mn-ea"/>
                  <a:sym typeface="+mn-lt"/>
                </a:rPr>
                <a:t>AI </a:t>
              </a:r>
              <a:r>
                <a:rPr lang="zh-CN" altLang="en-US" sz="900" dirty="0">
                  <a:solidFill>
                    <a:schemeClr val="tx1">
                      <a:lumMod val="65000"/>
                      <a:lumOff val="35000"/>
                    </a:schemeClr>
                  </a:solidFill>
                  <a:cs typeface="+mn-ea"/>
                  <a:sym typeface="+mn-lt"/>
                </a:rPr>
                <a:t>接口响应数据时，以流的形式逐步推送至客户端，实现实时更新效果。客户端通过 </a:t>
              </a:r>
              <a:r>
                <a:rPr lang="en-US" altLang="zh-CN" sz="900" dirty="0" err="1">
                  <a:solidFill>
                    <a:schemeClr val="tx1">
                      <a:lumMod val="65000"/>
                      <a:lumOff val="35000"/>
                    </a:schemeClr>
                  </a:solidFill>
                  <a:cs typeface="+mn-ea"/>
                  <a:sym typeface="+mn-lt"/>
                </a:rPr>
                <a:t>EventSource</a:t>
              </a:r>
              <a:r>
                <a:rPr lang="en-US" altLang="zh-CN" sz="900" dirty="0">
                  <a:solidFill>
                    <a:schemeClr val="tx1">
                      <a:lumMod val="65000"/>
                      <a:lumOff val="35000"/>
                    </a:schemeClr>
                  </a:solidFill>
                  <a:cs typeface="+mn-ea"/>
                  <a:sym typeface="+mn-lt"/>
                </a:rPr>
                <a:t> </a:t>
              </a:r>
              <a:r>
                <a:rPr lang="zh-CN" altLang="en-US" sz="900" dirty="0">
                  <a:solidFill>
                    <a:schemeClr val="tx1">
                      <a:lumMod val="65000"/>
                      <a:lumOff val="35000"/>
                    </a:schemeClr>
                  </a:solidFill>
                  <a:cs typeface="+mn-ea"/>
                  <a:sym typeface="+mn-lt"/>
                </a:rPr>
                <a:t>对象监听数据流，在数据接收过程中，动态更新页面内容，如实时显示 </a:t>
              </a:r>
              <a:r>
                <a:rPr lang="en-US" altLang="zh-CN" sz="900" dirty="0">
                  <a:solidFill>
                    <a:schemeClr val="tx1">
                      <a:lumMod val="65000"/>
                      <a:lumOff val="35000"/>
                    </a:schemeClr>
                  </a:solidFill>
                  <a:cs typeface="+mn-ea"/>
                  <a:sym typeface="+mn-lt"/>
                </a:rPr>
                <a:t>AI </a:t>
              </a:r>
              <a:r>
                <a:rPr lang="zh-CN" altLang="en-US" sz="900" dirty="0">
                  <a:solidFill>
                    <a:schemeClr val="tx1">
                      <a:lumMod val="65000"/>
                      <a:lumOff val="35000"/>
                    </a:schemeClr>
                  </a:solidFill>
                  <a:cs typeface="+mn-ea"/>
                  <a:sym typeface="+mn-lt"/>
                </a:rPr>
                <a:t>生成的文字内容，提升用户体验。同时，处理数据中断、重连等异常情况，确保数据传输的稳定性。</a:t>
              </a:r>
            </a:p>
          </p:txBody>
        </p:sp>
        <p:sp>
          <p:nvSpPr>
            <p:cNvPr id="96" name="矩形 95"/>
            <p:cNvSpPr/>
            <p:nvPr/>
          </p:nvSpPr>
          <p:spPr>
            <a:xfrm>
              <a:off x="874713" y="3451823"/>
              <a:ext cx="3534413" cy="35189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15" b="1" dirty="0" err="1">
                  <a:solidFill>
                    <a:schemeClr val="tx1">
                      <a:lumMod val="65000"/>
                      <a:lumOff val="35000"/>
                    </a:schemeClr>
                  </a:solidFill>
                  <a:cs typeface="+mn-ea"/>
                  <a:sym typeface="+mn-lt"/>
                </a:rPr>
                <a:t>sse</a:t>
              </a:r>
              <a:r>
                <a:rPr lang="zh-CN" altLang="en-US" sz="1015" b="1" dirty="0">
                  <a:solidFill>
                    <a:schemeClr val="tx1">
                      <a:lumMod val="65000"/>
                      <a:lumOff val="35000"/>
                    </a:schemeClr>
                  </a:solidFill>
                  <a:cs typeface="+mn-ea"/>
                  <a:sym typeface="+mn-lt"/>
                </a:rPr>
                <a:t>流式数据处理</a:t>
              </a:r>
            </a:p>
          </p:txBody>
        </p:sp>
      </p:grpSp>
      <p:grpSp>
        <p:nvGrpSpPr>
          <p:cNvPr id="97" name="组合 96"/>
          <p:cNvGrpSpPr/>
          <p:nvPr/>
        </p:nvGrpSpPr>
        <p:grpSpPr>
          <a:xfrm>
            <a:off x="1070413" y="2176755"/>
            <a:ext cx="2721545" cy="1445060"/>
            <a:chOff x="830797" y="3451823"/>
            <a:chExt cx="3628726" cy="1926744"/>
          </a:xfrm>
        </p:grpSpPr>
        <p:sp>
          <p:nvSpPr>
            <p:cNvPr id="98" name="矩形 97"/>
            <p:cNvSpPr/>
            <p:nvPr/>
          </p:nvSpPr>
          <p:spPr>
            <a:xfrm>
              <a:off x="925110" y="3696313"/>
              <a:ext cx="3534413" cy="1682254"/>
            </a:xfrm>
            <a:prstGeom prst="rect">
              <a:avLst/>
            </a:prstGeom>
          </p:spPr>
          <p:txBody>
            <a:bodyPr wrap="square">
              <a:spAutoFit/>
              <a:scene3d>
                <a:camera prst="orthographicFront"/>
                <a:lightRig rig="threePt" dir="t"/>
              </a:scene3d>
              <a:sp3d contourW="12700"/>
            </a:bodyPr>
            <a:lstStyle/>
            <a:p>
              <a:pPr>
                <a:lnSpc>
                  <a:spcPct val="120000"/>
                </a:lnSpc>
              </a:pPr>
              <a:r>
                <a:rPr lang="en-US" altLang="zh-CN" sz="800" dirty="0">
                  <a:solidFill>
                    <a:schemeClr val="tx1">
                      <a:lumMod val="65000"/>
                      <a:lumOff val="35000"/>
                    </a:schemeClr>
                  </a:solidFill>
                  <a:cs typeface="+mn-ea"/>
                  <a:sym typeface="+mn-lt"/>
                </a:rPr>
                <a:t>Markdown </a:t>
              </a:r>
              <a:r>
                <a:rPr lang="zh-CN" altLang="en-US" sz="800" dirty="0">
                  <a:solidFill>
                    <a:schemeClr val="tx1">
                      <a:lumMod val="65000"/>
                      <a:lumOff val="35000"/>
                    </a:schemeClr>
                  </a:solidFill>
                  <a:cs typeface="+mn-ea"/>
                  <a:sym typeface="+mn-lt"/>
                </a:rPr>
                <a:t>渲染：引入成熟的 </a:t>
              </a:r>
              <a:r>
                <a:rPr lang="en-US" altLang="zh-CN" sz="800" dirty="0">
                  <a:solidFill>
                    <a:schemeClr val="tx1">
                      <a:lumMod val="65000"/>
                      <a:lumOff val="35000"/>
                    </a:schemeClr>
                  </a:solidFill>
                  <a:cs typeface="+mn-ea"/>
                  <a:sym typeface="+mn-lt"/>
                </a:rPr>
                <a:t>Markdown </a:t>
              </a:r>
              <a:r>
                <a:rPr lang="zh-CN" altLang="en-US" sz="800" dirty="0">
                  <a:solidFill>
                    <a:schemeClr val="tx1">
                      <a:lumMod val="65000"/>
                      <a:lumOff val="35000"/>
                    </a:schemeClr>
                  </a:solidFill>
                  <a:cs typeface="+mn-ea"/>
                  <a:sym typeface="+mn-lt"/>
                </a:rPr>
                <a:t>解析库（如 </a:t>
              </a:r>
              <a:r>
                <a:rPr lang="en-US" altLang="zh-CN" sz="800" dirty="0">
                  <a:solidFill>
                    <a:schemeClr val="tx1">
                      <a:lumMod val="65000"/>
                      <a:lumOff val="35000"/>
                    </a:schemeClr>
                  </a:solidFill>
                  <a:cs typeface="+mn-ea"/>
                  <a:sym typeface="+mn-lt"/>
                </a:rPr>
                <a:t>markdown-it</a:t>
              </a:r>
              <a:r>
                <a:rPr lang="zh-CN" altLang="en-US" sz="800" dirty="0">
                  <a:solidFill>
                    <a:schemeClr val="tx1">
                      <a:lumMod val="65000"/>
                      <a:lumOff val="35000"/>
                    </a:schemeClr>
                  </a:solidFill>
                  <a:cs typeface="+mn-ea"/>
                  <a:sym typeface="+mn-lt"/>
                </a:rPr>
                <a:t>、</a:t>
              </a:r>
              <a:r>
                <a:rPr lang="en-US" altLang="zh-CN" sz="800" dirty="0">
                  <a:solidFill>
                    <a:schemeClr val="tx1">
                      <a:lumMod val="65000"/>
                      <a:lumOff val="35000"/>
                    </a:schemeClr>
                  </a:solidFill>
                  <a:cs typeface="+mn-ea"/>
                  <a:sym typeface="+mn-lt"/>
                </a:rPr>
                <a:t>showdown</a:t>
              </a:r>
              <a:r>
                <a:rPr lang="zh-CN" altLang="en-US" sz="800" dirty="0">
                  <a:solidFill>
                    <a:schemeClr val="tx1">
                      <a:lumMod val="65000"/>
                      <a:lumOff val="35000"/>
                    </a:schemeClr>
                  </a:solidFill>
                  <a:cs typeface="+mn-ea"/>
                  <a:sym typeface="+mn-lt"/>
                </a:rPr>
                <a:t>），将 </a:t>
              </a:r>
              <a:r>
                <a:rPr lang="en-US" altLang="zh-CN" sz="800" dirty="0">
                  <a:solidFill>
                    <a:schemeClr val="tx1">
                      <a:lumMod val="65000"/>
                      <a:lumOff val="35000"/>
                    </a:schemeClr>
                  </a:solidFill>
                  <a:cs typeface="+mn-ea"/>
                  <a:sym typeface="+mn-lt"/>
                </a:rPr>
                <a:t>AI </a:t>
              </a:r>
              <a:r>
                <a:rPr lang="zh-CN" altLang="en-US" sz="800" dirty="0">
                  <a:solidFill>
                    <a:schemeClr val="tx1">
                      <a:lumMod val="65000"/>
                      <a:lumOff val="35000"/>
                    </a:schemeClr>
                  </a:solidFill>
                  <a:cs typeface="+mn-ea"/>
                  <a:sym typeface="+mn-lt"/>
                </a:rPr>
                <a:t>返回的 </a:t>
              </a:r>
              <a:r>
                <a:rPr lang="en-US" altLang="zh-CN" sz="800" dirty="0">
                  <a:solidFill>
                    <a:schemeClr val="tx1">
                      <a:lumMod val="65000"/>
                      <a:lumOff val="35000"/>
                    </a:schemeClr>
                  </a:solidFill>
                  <a:cs typeface="+mn-ea"/>
                  <a:sym typeface="+mn-lt"/>
                </a:rPr>
                <a:t>Markdown </a:t>
              </a:r>
              <a:r>
                <a:rPr lang="zh-CN" altLang="en-US" sz="800" dirty="0">
                  <a:solidFill>
                    <a:schemeClr val="tx1">
                      <a:lumMod val="65000"/>
                      <a:lumOff val="35000"/>
                    </a:schemeClr>
                  </a:solidFill>
                  <a:cs typeface="+mn-ea"/>
                  <a:sym typeface="+mn-lt"/>
                </a:rPr>
                <a:t>格式数据解析为 </a:t>
              </a:r>
              <a:r>
                <a:rPr lang="en-US" altLang="zh-CN" sz="800" dirty="0">
                  <a:solidFill>
                    <a:schemeClr val="tx1">
                      <a:lumMod val="65000"/>
                      <a:lumOff val="35000"/>
                    </a:schemeClr>
                  </a:solidFill>
                  <a:cs typeface="+mn-ea"/>
                  <a:sym typeface="+mn-lt"/>
                </a:rPr>
                <a:t>HTML </a:t>
              </a:r>
              <a:r>
                <a:rPr lang="zh-CN" altLang="en-US" sz="800" dirty="0">
                  <a:solidFill>
                    <a:schemeClr val="tx1">
                      <a:lumMod val="65000"/>
                      <a:lumOff val="35000"/>
                    </a:schemeClr>
                  </a:solidFill>
                  <a:cs typeface="+mn-ea"/>
                  <a:sym typeface="+mn-lt"/>
                </a:rPr>
                <a:t>元素，实现富文本展示效果。确保渲染后的内容在不同终端上呈现美观、易读。</a:t>
              </a:r>
            </a:p>
            <a:p>
              <a:pPr>
                <a:lnSpc>
                  <a:spcPct val="120000"/>
                </a:lnSpc>
              </a:pPr>
              <a:r>
                <a:rPr lang="zh-CN" altLang="en-US" sz="800" dirty="0">
                  <a:solidFill>
                    <a:schemeClr val="tx1">
                      <a:lumMod val="65000"/>
                      <a:lumOff val="35000"/>
                    </a:schemeClr>
                  </a:solidFill>
                  <a:cs typeface="+mn-ea"/>
                  <a:sym typeface="+mn-lt"/>
                </a:rPr>
                <a:t>深度思考渲染：解析业务层反馈的标签，对</a:t>
              </a:r>
              <a:r>
                <a:rPr lang="en-US" altLang="zh-CN" sz="800" dirty="0">
                  <a:solidFill>
                    <a:schemeClr val="tx1">
                      <a:lumMod val="65000"/>
                      <a:lumOff val="35000"/>
                    </a:schemeClr>
                  </a:solidFill>
                  <a:cs typeface="+mn-ea"/>
                  <a:sym typeface="+mn-lt"/>
                </a:rPr>
                <a:t>think</a:t>
              </a:r>
              <a:r>
                <a:rPr lang="zh-CN" altLang="en-US" sz="800" dirty="0">
                  <a:solidFill>
                    <a:schemeClr val="tx1">
                      <a:lumMod val="65000"/>
                      <a:lumOff val="35000"/>
                    </a:schemeClr>
                  </a:solidFill>
                  <a:cs typeface="+mn-ea"/>
                  <a:sym typeface="+mn-lt"/>
                </a:rPr>
                <a:t>标签内外进行区别渲染和分布渲染，让用户根据</a:t>
              </a:r>
              <a:r>
                <a:rPr lang="en-US" altLang="zh-CN" sz="800" dirty="0">
                  <a:solidFill>
                    <a:schemeClr val="tx1">
                      <a:lumMod val="65000"/>
                      <a:lumOff val="35000"/>
                    </a:schemeClr>
                  </a:solidFill>
                  <a:cs typeface="+mn-ea"/>
                  <a:sym typeface="+mn-lt"/>
                </a:rPr>
                <a:t>ai</a:t>
              </a:r>
              <a:r>
                <a:rPr lang="zh-CN" altLang="en-US" sz="800" dirty="0">
                  <a:solidFill>
                    <a:schemeClr val="tx1">
                      <a:lumMod val="65000"/>
                      <a:lumOff val="35000"/>
                    </a:schemeClr>
                  </a:solidFill>
                  <a:cs typeface="+mn-ea"/>
                  <a:sym typeface="+mn-lt"/>
                </a:rPr>
                <a:t>的思考流程做出决定</a:t>
              </a:r>
            </a:p>
          </p:txBody>
        </p:sp>
        <p:sp>
          <p:nvSpPr>
            <p:cNvPr id="99" name="矩形 98"/>
            <p:cNvSpPr/>
            <p:nvPr/>
          </p:nvSpPr>
          <p:spPr>
            <a:xfrm>
              <a:off x="830797" y="3451823"/>
              <a:ext cx="3578329" cy="35189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多层次渲染</a:t>
              </a:r>
            </a:p>
          </p:txBody>
        </p:sp>
      </p:grpSp>
      <p:grpSp>
        <p:nvGrpSpPr>
          <p:cNvPr id="100" name="组合 99"/>
          <p:cNvGrpSpPr/>
          <p:nvPr/>
        </p:nvGrpSpPr>
        <p:grpSpPr>
          <a:xfrm>
            <a:off x="1103350" y="3518522"/>
            <a:ext cx="2650810" cy="838441"/>
            <a:chOff x="874713" y="3451823"/>
            <a:chExt cx="3534413" cy="1117920"/>
          </a:xfrm>
        </p:grpSpPr>
        <p:sp>
          <p:nvSpPr>
            <p:cNvPr id="101" name="矩形 100"/>
            <p:cNvSpPr/>
            <p:nvPr/>
          </p:nvSpPr>
          <p:spPr>
            <a:xfrm>
              <a:off x="874713" y="3800644"/>
              <a:ext cx="3534413" cy="769099"/>
            </a:xfrm>
            <a:prstGeom prst="rect">
              <a:avLst/>
            </a:prstGeom>
          </p:spPr>
          <p:txBody>
            <a:bodyPr wrap="square">
              <a:spAutoFit/>
              <a:scene3d>
                <a:camera prst="orthographicFront"/>
                <a:lightRig rig="threePt" dir="t"/>
              </a:scene3d>
              <a:sp3d contourW="12700"/>
            </a:bodyPr>
            <a:lstStyle/>
            <a:p>
              <a:pPr>
                <a:lnSpc>
                  <a:spcPct val="120000"/>
                </a:lnSpc>
              </a:pPr>
              <a:r>
                <a:rPr lang="en-US" altLang="zh-CN" sz="900" dirty="0">
                  <a:solidFill>
                    <a:schemeClr val="tx1">
                      <a:lumMod val="65000"/>
                      <a:lumOff val="35000"/>
                    </a:schemeClr>
                  </a:solidFill>
                  <a:cs typeface="+mn-ea"/>
                  <a:sym typeface="+mn-lt"/>
                </a:rPr>
                <a:t>ai</a:t>
              </a:r>
              <a:r>
                <a:rPr lang="zh-CN" altLang="en-US" sz="900" dirty="0">
                  <a:solidFill>
                    <a:schemeClr val="tx1">
                      <a:lumMod val="65000"/>
                      <a:lumOff val="35000"/>
                    </a:schemeClr>
                  </a:solidFill>
                  <a:cs typeface="+mn-ea"/>
                  <a:sym typeface="+mn-lt"/>
                </a:rPr>
                <a:t>能够读取页面内信息，用户的个人信息，用户输入的信息和用户与</a:t>
              </a:r>
              <a:r>
                <a:rPr lang="en-US" altLang="zh-CN" sz="900" dirty="0">
                  <a:solidFill>
                    <a:schemeClr val="tx1">
                      <a:lumMod val="65000"/>
                      <a:lumOff val="35000"/>
                    </a:schemeClr>
                  </a:solidFill>
                  <a:cs typeface="+mn-ea"/>
                  <a:sym typeface="+mn-lt"/>
                </a:rPr>
                <a:t>ai</a:t>
              </a:r>
              <a:r>
                <a:rPr lang="zh-CN" altLang="en-US" sz="900" dirty="0">
                  <a:solidFill>
                    <a:schemeClr val="tx1">
                      <a:lumMod val="65000"/>
                      <a:lumOff val="35000"/>
                    </a:schemeClr>
                  </a:solidFill>
                  <a:cs typeface="+mn-ea"/>
                  <a:sym typeface="+mn-lt"/>
                </a:rPr>
                <a:t>聊天的历史数据，进行多方面思考和决断</a:t>
              </a:r>
            </a:p>
          </p:txBody>
        </p:sp>
        <p:sp>
          <p:nvSpPr>
            <p:cNvPr id="102" name="矩形 101"/>
            <p:cNvSpPr/>
            <p:nvPr/>
          </p:nvSpPr>
          <p:spPr>
            <a:xfrm>
              <a:off x="2167152" y="3451823"/>
              <a:ext cx="2241974" cy="35189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数据存储与调用</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anim calcmode="lin" valueType="num">
                                      <p:cBhvr>
                                        <p:cTn id="9" dur="1000" fill="hold"/>
                                        <p:tgtEl>
                                          <p:spTgt spid="74"/>
                                        </p:tgtEl>
                                        <p:attrNameLst>
                                          <p:attrName>style.rotation</p:attrName>
                                        </p:attrNameLst>
                                      </p:cBhvr>
                                      <p:tavLst>
                                        <p:tav tm="0">
                                          <p:val>
                                            <p:fltVal val="90"/>
                                          </p:val>
                                        </p:tav>
                                        <p:tav tm="100000">
                                          <p:val>
                                            <p:fltVal val="0"/>
                                          </p:val>
                                        </p:tav>
                                      </p:tavLst>
                                    </p:anim>
                                    <p:animEffect transition="in" filter="fade">
                                      <p:cBhvr>
                                        <p:cTn id="10" dur="1000"/>
                                        <p:tgtEl>
                                          <p:spTgt spid="74"/>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91"/>
                                        </p:tgtEl>
                                        <p:attrNameLst>
                                          <p:attrName>style.visibility</p:attrName>
                                        </p:attrNameLst>
                                      </p:cBhvr>
                                      <p:to>
                                        <p:strVal val="visible"/>
                                      </p:to>
                                    </p:set>
                                    <p:anim calcmode="lin" valueType="num">
                                      <p:cBhvr additive="base">
                                        <p:cTn id="14" dur="500" fill="hold"/>
                                        <p:tgtEl>
                                          <p:spTgt spid="91"/>
                                        </p:tgtEl>
                                        <p:attrNameLst>
                                          <p:attrName>ppt_x</p:attrName>
                                        </p:attrNameLst>
                                      </p:cBhvr>
                                      <p:tavLst>
                                        <p:tav tm="0">
                                          <p:val>
                                            <p:strVal val="1+#ppt_w/2"/>
                                          </p:val>
                                        </p:tav>
                                        <p:tav tm="100000">
                                          <p:val>
                                            <p:strVal val="#ppt_x"/>
                                          </p:val>
                                        </p:tav>
                                      </p:tavLst>
                                    </p:anim>
                                    <p:anim calcmode="lin" valueType="num">
                                      <p:cBhvr additive="base">
                                        <p:cTn id="15" dur="500" fill="hold"/>
                                        <p:tgtEl>
                                          <p:spTgt spid="9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0-#ppt_w/2"/>
                                          </p:val>
                                        </p:tav>
                                        <p:tav tm="100000">
                                          <p:val>
                                            <p:strVal val="#ppt_x"/>
                                          </p:val>
                                        </p:tav>
                                      </p:tavLst>
                                    </p:anim>
                                    <p:anim calcmode="lin" valueType="num">
                                      <p:cBhvr additive="base">
                                        <p:cTn id="20" dur="500" fill="hold"/>
                                        <p:tgtEl>
                                          <p:spTgt spid="97"/>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cBhvr additive="base">
                                        <p:cTn id="24" dur="500" fill="hold"/>
                                        <p:tgtEl>
                                          <p:spTgt spid="94"/>
                                        </p:tgtEl>
                                        <p:attrNameLst>
                                          <p:attrName>ppt_x</p:attrName>
                                        </p:attrNameLst>
                                      </p:cBhvr>
                                      <p:tavLst>
                                        <p:tav tm="0">
                                          <p:val>
                                            <p:strVal val="1+#ppt_w/2"/>
                                          </p:val>
                                        </p:tav>
                                        <p:tav tm="100000">
                                          <p:val>
                                            <p:strVal val="#ppt_x"/>
                                          </p:val>
                                        </p:tav>
                                      </p:tavLst>
                                    </p:anim>
                                    <p:anim calcmode="lin" valueType="num">
                                      <p:cBhvr additive="base">
                                        <p:cTn id="25" dur="500" fill="hold"/>
                                        <p:tgtEl>
                                          <p:spTgt spid="9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100"/>
                                        </p:tgtEl>
                                        <p:attrNameLst>
                                          <p:attrName>style.visibility</p:attrName>
                                        </p:attrNameLst>
                                      </p:cBhvr>
                                      <p:to>
                                        <p:strVal val="visible"/>
                                      </p:to>
                                    </p:set>
                                    <p:anim calcmode="lin" valueType="num">
                                      <p:cBhvr additive="base">
                                        <p:cTn id="29" dur="500" fill="hold"/>
                                        <p:tgtEl>
                                          <p:spTgt spid="100"/>
                                        </p:tgtEl>
                                        <p:attrNameLst>
                                          <p:attrName>ppt_x</p:attrName>
                                        </p:attrNameLst>
                                      </p:cBhvr>
                                      <p:tavLst>
                                        <p:tav tm="0">
                                          <p:val>
                                            <p:strVal val="0-#ppt_w/2"/>
                                          </p:val>
                                        </p:tav>
                                        <p:tav tm="100000">
                                          <p:val>
                                            <p:strVal val="#ppt_x"/>
                                          </p:val>
                                        </p:tav>
                                      </p:tavLst>
                                    </p:anim>
                                    <p:anim calcmode="lin" valueType="num">
                                      <p:cBhvr additive="base">
                                        <p:cTn id="30"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6243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用户交互模块页面构建</a:t>
            </a:r>
          </a:p>
        </p:txBody>
      </p:sp>
      <p:grpSp>
        <p:nvGrpSpPr>
          <p:cNvPr id="19" name="组合 18"/>
          <p:cNvGrpSpPr/>
          <p:nvPr/>
        </p:nvGrpSpPr>
        <p:grpSpPr>
          <a:xfrm>
            <a:off x="3269631" y="1508116"/>
            <a:ext cx="2609503" cy="2622949"/>
            <a:chOff x="4359507" y="2010821"/>
            <a:chExt cx="3479337" cy="3497265"/>
          </a:xfrm>
        </p:grpSpPr>
        <p:sp>
          <p:nvSpPr>
            <p:cNvPr id="20" name="Shape 2229"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4359544" y="3547823"/>
              <a:ext cx="1301025" cy="1680339"/>
            </a:xfrm>
            <a:custGeom>
              <a:avLst/>
              <a:gdLst/>
              <a:ahLst/>
              <a:cxnLst>
                <a:cxn ang="0">
                  <a:pos x="wd2" y="hd2"/>
                </a:cxn>
                <a:cxn ang="5400000">
                  <a:pos x="wd2" y="hd2"/>
                </a:cxn>
                <a:cxn ang="10800000">
                  <a:pos x="wd2" y="hd2"/>
                </a:cxn>
                <a:cxn ang="16200000">
                  <a:pos x="wd2" y="hd2"/>
                </a:cxn>
              </a:cxnLst>
              <a:rect l="0" t="0" r="r" b="b"/>
              <a:pathLst>
                <a:path w="21600" h="21600" extrusionOk="0">
                  <a:moveTo>
                    <a:pt x="21600" y="11298"/>
                  </a:moveTo>
                  <a:cubicBezTo>
                    <a:pt x="17870" y="9627"/>
                    <a:pt x="15359" y="6506"/>
                    <a:pt x="15359" y="2929"/>
                  </a:cubicBezTo>
                  <a:lnTo>
                    <a:pt x="11805" y="2929"/>
                  </a:lnTo>
                  <a:lnTo>
                    <a:pt x="7520" y="0"/>
                  </a:lnTo>
                  <a:lnTo>
                    <a:pt x="3430" y="2929"/>
                  </a:lnTo>
                  <a:lnTo>
                    <a:pt x="0" y="2929"/>
                  </a:lnTo>
                  <a:cubicBezTo>
                    <a:pt x="0" y="10907"/>
                    <a:pt x="5598" y="17872"/>
                    <a:pt x="13919" y="21600"/>
                  </a:cubicBezTo>
                  <a:lnTo>
                    <a:pt x="15636" y="19296"/>
                  </a:lnTo>
                  <a:lnTo>
                    <a:pt x="14404" y="15090"/>
                  </a:lnTo>
                  <a:lnTo>
                    <a:pt x="19822" y="13682"/>
                  </a:lnTo>
                  <a:lnTo>
                    <a:pt x="21600" y="11298"/>
                  </a:lnTo>
                  <a:close/>
                </a:path>
              </a:pathLst>
            </a:custGeom>
            <a:solidFill>
              <a:srgbClr val="DA1D27"/>
            </a:solidFill>
            <a:ln w="12700">
              <a:miter lim="400000"/>
            </a:ln>
          </p:spPr>
          <p:txBody>
            <a:bodyPr lIns="14288" tIns="14288" rIns="14288" bIns="14288" anchor="ctr"/>
            <a:lstStyle/>
            <a:p>
              <a:pPr lvl="0" algn="ctr">
                <a:defRPr sz="3200"/>
              </a:pPr>
              <a:r>
                <a:rPr lang="en-US" sz="1500" dirty="0">
                  <a:solidFill>
                    <a:schemeClr val="bg1"/>
                  </a:solidFill>
                  <a:cs typeface="+mn-ea"/>
                  <a:sym typeface="+mn-lt"/>
                </a:rPr>
                <a:t>05</a:t>
              </a:r>
              <a:endParaRPr sz="1500" dirty="0">
                <a:solidFill>
                  <a:schemeClr val="bg1"/>
                </a:solidFill>
                <a:cs typeface="+mn-ea"/>
                <a:sym typeface="+mn-lt"/>
              </a:endParaRPr>
            </a:p>
          </p:txBody>
        </p:sp>
        <p:sp>
          <p:nvSpPr>
            <p:cNvPr id="21" name="Shape 2230"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5263770" y="4482253"/>
              <a:ext cx="1677086" cy="1025833"/>
            </a:xfrm>
            <a:custGeom>
              <a:avLst/>
              <a:gdLst/>
              <a:ahLst/>
              <a:cxnLst>
                <a:cxn ang="0">
                  <a:pos x="wd2" y="hd2"/>
                </a:cxn>
                <a:cxn ang="5400000">
                  <a:pos x="wd2" y="hd2"/>
                </a:cxn>
                <a:cxn ang="10800000">
                  <a:pos x="wd2" y="hd2"/>
                </a:cxn>
                <a:cxn ang="16200000">
                  <a:pos x="wd2" y="hd2"/>
                </a:cxn>
              </a:cxnLst>
              <a:rect l="0" t="0" r="r" b="b"/>
              <a:pathLst>
                <a:path w="21600" h="21600" extrusionOk="0">
                  <a:moveTo>
                    <a:pt x="20268" y="13101"/>
                  </a:moveTo>
                  <a:lnTo>
                    <a:pt x="16141" y="11008"/>
                  </a:lnTo>
                  <a:lnTo>
                    <a:pt x="17020" y="3904"/>
                  </a:lnTo>
                  <a:lnTo>
                    <a:pt x="15641" y="0"/>
                  </a:lnTo>
                  <a:cubicBezTo>
                    <a:pt x="14216" y="1347"/>
                    <a:pt x="12564" y="2122"/>
                    <a:pt x="10801" y="2122"/>
                  </a:cubicBezTo>
                  <a:cubicBezTo>
                    <a:pt x="9035" y="2122"/>
                    <a:pt x="7383" y="1347"/>
                    <a:pt x="5959" y="0"/>
                  </a:cubicBezTo>
                  <a:lnTo>
                    <a:pt x="4580" y="3904"/>
                  </a:lnTo>
                  <a:lnTo>
                    <a:pt x="377" y="6212"/>
                  </a:lnTo>
                  <a:lnTo>
                    <a:pt x="1332" y="13101"/>
                  </a:lnTo>
                  <a:lnTo>
                    <a:pt x="0" y="16875"/>
                  </a:lnTo>
                  <a:cubicBezTo>
                    <a:pt x="3177" y="19879"/>
                    <a:pt x="6866" y="21600"/>
                    <a:pt x="10801" y="21600"/>
                  </a:cubicBezTo>
                  <a:cubicBezTo>
                    <a:pt x="14735" y="21600"/>
                    <a:pt x="18423" y="19879"/>
                    <a:pt x="21600" y="16875"/>
                  </a:cubicBezTo>
                  <a:lnTo>
                    <a:pt x="20268" y="13101"/>
                  </a:lnTo>
                  <a:close/>
                </a:path>
              </a:pathLst>
            </a:custGeom>
            <a:solidFill>
              <a:srgbClr val="DA1D27"/>
            </a:solidFill>
            <a:ln w="12700">
              <a:miter lim="400000"/>
            </a:ln>
          </p:spPr>
          <p:txBody>
            <a:bodyPr lIns="14288" tIns="14288" rIns="14288" bIns="14288" anchor="ctr"/>
            <a:lstStyle/>
            <a:p>
              <a:pPr lvl="0" algn="ctr">
                <a:defRPr sz="3200"/>
              </a:pPr>
              <a:r>
                <a:rPr lang="en-US" sz="1500" dirty="0">
                  <a:solidFill>
                    <a:schemeClr val="bg1"/>
                  </a:solidFill>
                  <a:cs typeface="+mn-ea"/>
                  <a:sym typeface="+mn-lt"/>
                </a:rPr>
                <a:t>04</a:t>
              </a:r>
              <a:endParaRPr sz="1500" dirty="0">
                <a:solidFill>
                  <a:schemeClr val="bg1"/>
                </a:solidFill>
                <a:cs typeface="+mn-ea"/>
                <a:sym typeface="+mn-lt"/>
              </a:endParaRPr>
            </a:p>
          </p:txBody>
        </p:sp>
        <p:sp>
          <p:nvSpPr>
            <p:cNvPr id="22" name="Shape 2231"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6537764" y="3791770"/>
              <a:ext cx="1301080" cy="1452466"/>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14079" y="3388"/>
                  </a:lnTo>
                  <a:lnTo>
                    <a:pt x="9794" y="0"/>
                  </a:lnTo>
                  <a:lnTo>
                    <a:pt x="6242" y="0"/>
                  </a:lnTo>
                  <a:cubicBezTo>
                    <a:pt x="6242" y="4138"/>
                    <a:pt x="3730" y="7748"/>
                    <a:pt x="0" y="9682"/>
                  </a:cubicBezTo>
                  <a:lnTo>
                    <a:pt x="1778" y="12439"/>
                  </a:lnTo>
                  <a:lnTo>
                    <a:pt x="644" y="17456"/>
                  </a:lnTo>
                  <a:lnTo>
                    <a:pt x="5965" y="18935"/>
                  </a:lnTo>
                  <a:lnTo>
                    <a:pt x="7681" y="21600"/>
                  </a:lnTo>
                  <a:cubicBezTo>
                    <a:pt x="16001" y="17287"/>
                    <a:pt x="21600" y="9229"/>
                    <a:pt x="21600" y="0"/>
                  </a:cubicBezTo>
                  <a:lnTo>
                    <a:pt x="18169" y="0"/>
                  </a:lnTo>
                  <a:close/>
                </a:path>
              </a:pathLst>
            </a:custGeom>
            <a:solidFill>
              <a:srgbClr val="DA1D27"/>
            </a:solidFill>
            <a:ln w="12700">
              <a:miter lim="400000"/>
            </a:ln>
          </p:spPr>
          <p:txBody>
            <a:bodyPr lIns="14288" tIns="14288" rIns="14288" bIns="14288" anchor="ctr"/>
            <a:lstStyle/>
            <a:p>
              <a:pPr lvl="0" algn="ctr">
                <a:defRPr sz="3200"/>
              </a:pPr>
              <a:r>
                <a:rPr lang="en-US" sz="1500" dirty="0">
                  <a:solidFill>
                    <a:schemeClr val="bg1"/>
                  </a:solidFill>
                  <a:cs typeface="+mn-ea"/>
                  <a:sym typeface="+mn-lt"/>
                </a:rPr>
                <a:t>03</a:t>
              </a:r>
              <a:endParaRPr sz="1500" dirty="0">
                <a:solidFill>
                  <a:schemeClr val="bg1"/>
                </a:solidFill>
                <a:cs typeface="+mn-ea"/>
                <a:sym typeface="+mn-lt"/>
              </a:endParaRPr>
            </a:p>
          </p:txBody>
        </p:sp>
        <p:sp>
          <p:nvSpPr>
            <p:cNvPr id="23" name="Shape 2232"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6531414" y="2266536"/>
              <a:ext cx="1301080" cy="1680266"/>
            </a:xfrm>
            <a:custGeom>
              <a:avLst/>
              <a:gdLst/>
              <a:ahLst/>
              <a:cxnLst>
                <a:cxn ang="0">
                  <a:pos x="wd2" y="hd2"/>
                </a:cxn>
                <a:cxn ang="5400000">
                  <a:pos x="wd2" y="hd2"/>
                </a:cxn>
                <a:cxn ang="10800000">
                  <a:pos x="wd2" y="hd2"/>
                </a:cxn>
                <a:cxn ang="16200000">
                  <a:pos x="wd2" y="hd2"/>
                </a:cxn>
              </a:cxnLst>
              <a:rect l="0" t="0" r="r" b="b"/>
              <a:pathLst>
                <a:path w="21600" h="21600" extrusionOk="0">
                  <a:moveTo>
                    <a:pt x="7681" y="0"/>
                  </a:moveTo>
                  <a:lnTo>
                    <a:pt x="5965" y="2303"/>
                  </a:lnTo>
                  <a:lnTo>
                    <a:pt x="7194" y="6511"/>
                  </a:lnTo>
                  <a:lnTo>
                    <a:pt x="1778" y="7919"/>
                  </a:lnTo>
                  <a:lnTo>
                    <a:pt x="0" y="10302"/>
                  </a:lnTo>
                  <a:cubicBezTo>
                    <a:pt x="3730" y="11974"/>
                    <a:pt x="6242" y="15094"/>
                    <a:pt x="6242" y="18671"/>
                  </a:cubicBezTo>
                  <a:lnTo>
                    <a:pt x="9794" y="18671"/>
                  </a:lnTo>
                  <a:lnTo>
                    <a:pt x="14079" y="21600"/>
                  </a:lnTo>
                  <a:lnTo>
                    <a:pt x="18169" y="18671"/>
                  </a:lnTo>
                  <a:lnTo>
                    <a:pt x="21600" y="18671"/>
                  </a:lnTo>
                  <a:cubicBezTo>
                    <a:pt x="21600" y="10693"/>
                    <a:pt x="16002" y="3727"/>
                    <a:pt x="7681" y="0"/>
                  </a:cubicBezTo>
                  <a:close/>
                </a:path>
              </a:pathLst>
            </a:custGeom>
            <a:solidFill>
              <a:srgbClr val="DA1D27"/>
            </a:solidFill>
            <a:ln w="12700">
              <a:miter lim="400000"/>
            </a:ln>
          </p:spPr>
          <p:txBody>
            <a:bodyPr lIns="14288" tIns="14288" rIns="14288" bIns="14288" anchor="ctr"/>
            <a:lstStyle/>
            <a:p>
              <a:pPr lvl="0" algn="ctr">
                <a:defRPr sz="3200"/>
              </a:pPr>
              <a:r>
                <a:rPr lang="en-US" sz="1500" dirty="0">
                  <a:solidFill>
                    <a:schemeClr val="bg1"/>
                  </a:solidFill>
                  <a:cs typeface="+mn-ea"/>
                  <a:sym typeface="+mn-lt"/>
                </a:rPr>
                <a:t>02</a:t>
              </a:r>
              <a:endParaRPr sz="1500" dirty="0">
                <a:solidFill>
                  <a:schemeClr val="bg1"/>
                </a:solidFill>
                <a:cs typeface="+mn-ea"/>
                <a:sym typeface="+mn-lt"/>
              </a:endParaRPr>
            </a:p>
          </p:txBody>
        </p:sp>
        <p:sp>
          <p:nvSpPr>
            <p:cNvPr id="24" name="Shape 2233"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5259179" y="2010821"/>
              <a:ext cx="1677086" cy="1025907"/>
            </a:xfrm>
            <a:custGeom>
              <a:avLst/>
              <a:gdLst/>
              <a:ahLst/>
              <a:cxnLst>
                <a:cxn ang="0">
                  <a:pos x="wd2" y="hd2"/>
                </a:cxn>
                <a:cxn ang="5400000">
                  <a:pos x="wd2" y="hd2"/>
                </a:cxn>
                <a:cxn ang="10800000">
                  <a:pos x="wd2" y="hd2"/>
                </a:cxn>
                <a:cxn ang="16200000">
                  <a:pos x="wd2" y="hd2"/>
                </a:cxn>
              </a:cxnLst>
              <a:rect l="0" t="0" r="r" b="b"/>
              <a:pathLst>
                <a:path w="21600" h="21600" extrusionOk="0">
                  <a:moveTo>
                    <a:pt x="21600" y="4727"/>
                  </a:moveTo>
                  <a:cubicBezTo>
                    <a:pt x="18423" y="1722"/>
                    <a:pt x="14735" y="0"/>
                    <a:pt x="10801" y="0"/>
                  </a:cubicBezTo>
                  <a:cubicBezTo>
                    <a:pt x="6866" y="0"/>
                    <a:pt x="3177" y="1722"/>
                    <a:pt x="0" y="4727"/>
                  </a:cubicBezTo>
                  <a:lnTo>
                    <a:pt x="1332" y="8498"/>
                  </a:lnTo>
                  <a:lnTo>
                    <a:pt x="5459" y="10591"/>
                  </a:lnTo>
                  <a:lnTo>
                    <a:pt x="4580" y="17697"/>
                  </a:lnTo>
                  <a:lnTo>
                    <a:pt x="5960" y="21600"/>
                  </a:lnTo>
                  <a:cubicBezTo>
                    <a:pt x="7383" y="20254"/>
                    <a:pt x="9036" y="19479"/>
                    <a:pt x="10801" y="19479"/>
                  </a:cubicBezTo>
                  <a:cubicBezTo>
                    <a:pt x="12564" y="19479"/>
                    <a:pt x="14216" y="20254"/>
                    <a:pt x="15641" y="21600"/>
                  </a:cubicBezTo>
                  <a:lnTo>
                    <a:pt x="17020" y="17697"/>
                  </a:lnTo>
                  <a:lnTo>
                    <a:pt x="21222" y="15390"/>
                  </a:lnTo>
                  <a:lnTo>
                    <a:pt x="20269" y="8498"/>
                  </a:lnTo>
                  <a:lnTo>
                    <a:pt x="21600" y="4727"/>
                  </a:lnTo>
                  <a:close/>
                </a:path>
              </a:pathLst>
            </a:custGeom>
            <a:solidFill>
              <a:srgbClr val="DA1D27"/>
            </a:solidFill>
            <a:ln w="12700">
              <a:miter lim="400000"/>
            </a:ln>
          </p:spPr>
          <p:txBody>
            <a:bodyPr lIns="14288" tIns="14288" rIns="14288" bIns="14288" anchor="ctr"/>
            <a:lstStyle/>
            <a:p>
              <a:pPr lvl="0" algn="ctr">
                <a:defRPr sz="3200"/>
              </a:pPr>
              <a:r>
                <a:rPr lang="en-US" sz="1500" dirty="0">
                  <a:solidFill>
                    <a:schemeClr val="bg1"/>
                  </a:solidFill>
                  <a:cs typeface="+mn-ea"/>
                  <a:sym typeface="+mn-lt"/>
                </a:rPr>
                <a:t>01</a:t>
              </a:r>
              <a:endParaRPr sz="1500" dirty="0">
                <a:solidFill>
                  <a:schemeClr val="bg1"/>
                </a:solidFill>
                <a:cs typeface="+mn-ea"/>
                <a:sym typeface="+mn-lt"/>
              </a:endParaRPr>
            </a:p>
          </p:txBody>
        </p:sp>
        <p:sp>
          <p:nvSpPr>
            <p:cNvPr id="25" name="Shape 2234"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4359507" y="2257670"/>
              <a:ext cx="1301098" cy="1452466"/>
            </a:xfrm>
            <a:custGeom>
              <a:avLst/>
              <a:gdLst/>
              <a:ahLst/>
              <a:cxnLst>
                <a:cxn ang="0">
                  <a:pos x="wd2" y="hd2"/>
                </a:cxn>
                <a:cxn ang="5400000">
                  <a:pos x="wd2" y="hd2"/>
                </a:cxn>
                <a:cxn ang="10800000">
                  <a:pos x="wd2" y="hd2"/>
                </a:cxn>
                <a:cxn ang="16200000">
                  <a:pos x="wd2" y="hd2"/>
                </a:cxn>
              </a:cxnLst>
              <a:rect l="0" t="0" r="r" b="b"/>
              <a:pathLst>
                <a:path w="21600" h="21600" extrusionOk="0">
                  <a:moveTo>
                    <a:pt x="19822" y="9161"/>
                  </a:moveTo>
                  <a:lnTo>
                    <a:pt x="20955" y="4142"/>
                  </a:lnTo>
                  <a:lnTo>
                    <a:pt x="15635" y="2664"/>
                  </a:lnTo>
                  <a:lnTo>
                    <a:pt x="13918" y="0"/>
                  </a:lnTo>
                  <a:cubicBezTo>
                    <a:pt x="5597" y="4312"/>
                    <a:pt x="0" y="12370"/>
                    <a:pt x="0" y="21600"/>
                  </a:cubicBezTo>
                  <a:lnTo>
                    <a:pt x="3430" y="21600"/>
                  </a:lnTo>
                  <a:lnTo>
                    <a:pt x="7520" y="18212"/>
                  </a:lnTo>
                  <a:lnTo>
                    <a:pt x="11805" y="21600"/>
                  </a:lnTo>
                  <a:lnTo>
                    <a:pt x="15358" y="21600"/>
                  </a:lnTo>
                  <a:cubicBezTo>
                    <a:pt x="15358" y="17462"/>
                    <a:pt x="17869" y="13852"/>
                    <a:pt x="21599" y="11918"/>
                  </a:cubicBezTo>
                  <a:lnTo>
                    <a:pt x="21600" y="11918"/>
                  </a:lnTo>
                  <a:lnTo>
                    <a:pt x="19822" y="9161"/>
                  </a:lnTo>
                  <a:close/>
                </a:path>
              </a:pathLst>
            </a:custGeom>
            <a:solidFill>
              <a:srgbClr val="DA1D27"/>
            </a:solidFill>
            <a:ln w="12700">
              <a:miter lim="400000"/>
            </a:ln>
          </p:spPr>
          <p:txBody>
            <a:bodyPr lIns="14288" tIns="14288" rIns="14288" bIns="14288" anchor="ctr"/>
            <a:lstStyle/>
            <a:p>
              <a:pPr lvl="0" algn="ctr">
                <a:defRPr sz="3200"/>
              </a:pPr>
              <a:r>
                <a:rPr lang="en-US" sz="1500" dirty="0">
                  <a:solidFill>
                    <a:schemeClr val="bg1"/>
                  </a:solidFill>
                  <a:cs typeface="+mn-ea"/>
                  <a:sym typeface="+mn-lt"/>
                </a:rPr>
                <a:t>06</a:t>
              </a:r>
              <a:endParaRPr sz="1500" dirty="0">
                <a:solidFill>
                  <a:schemeClr val="bg1"/>
                </a:solidFill>
                <a:cs typeface="+mn-ea"/>
                <a:sym typeface="+mn-lt"/>
              </a:endParaRPr>
            </a:p>
          </p:txBody>
        </p:sp>
        <p:sp>
          <p:nvSpPr>
            <p:cNvPr id="26" name="Shape 2273"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5735914" y="3329554"/>
              <a:ext cx="707473" cy="707473"/>
            </a:xfrm>
            <a:custGeom>
              <a:avLst/>
              <a:gdLst/>
              <a:ahLst/>
              <a:cxnLst>
                <a:cxn ang="0">
                  <a:pos x="wd2" y="hd2"/>
                </a:cxn>
                <a:cxn ang="5400000">
                  <a:pos x="wd2" y="hd2"/>
                </a:cxn>
                <a:cxn ang="10800000">
                  <a:pos x="wd2" y="hd2"/>
                </a:cxn>
                <a:cxn ang="16200000">
                  <a:pos x="wd2" y="hd2"/>
                </a:cxn>
              </a:cxnLst>
              <a:rect l="0" t="0" r="r" b="b"/>
              <a:pathLst>
                <a:path w="21600" h="21600" extrusionOk="0">
                  <a:moveTo>
                    <a:pt x="17542" y="13930"/>
                  </a:moveTo>
                  <a:lnTo>
                    <a:pt x="15530" y="13589"/>
                  </a:lnTo>
                  <a:lnTo>
                    <a:pt x="14579" y="15155"/>
                  </a:lnTo>
                  <a:lnTo>
                    <a:pt x="11263" y="9257"/>
                  </a:lnTo>
                  <a:lnTo>
                    <a:pt x="10338" y="9257"/>
                  </a:lnTo>
                  <a:lnTo>
                    <a:pt x="7021" y="15135"/>
                  </a:lnTo>
                  <a:lnTo>
                    <a:pt x="6070" y="13589"/>
                  </a:lnTo>
                  <a:lnTo>
                    <a:pt x="4057" y="13950"/>
                  </a:lnTo>
                  <a:lnTo>
                    <a:pt x="6704" y="9257"/>
                  </a:lnTo>
                  <a:lnTo>
                    <a:pt x="1543" y="9257"/>
                  </a:lnTo>
                  <a:lnTo>
                    <a:pt x="1543" y="21600"/>
                  </a:lnTo>
                  <a:lnTo>
                    <a:pt x="20057" y="21600"/>
                  </a:lnTo>
                  <a:lnTo>
                    <a:pt x="20057" y="9257"/>
                  </a:lnTo>
                  <a:lnTo>
                    <a:pt x="14896" y="9257"/>
                  </a:lnTo>
                  <a:lnTo>
                    <a:pt x="17542" y="13930"/>
                  </a:lnTo>
                  <a:close/>
                  <a:moveTo>
                    <a:pt x="17362" y="4646"/>
                  </a:moveTo>
                  <a:cubicBezTo>
                    <a:pt x="17647" y="4646"/>
                    <a:pt x="17821" y="3768"/>
                    <a:pt x="17821" y="3137"/>
                  </a:cubicBezTo>
                  <a:cubicBezTo>
                    <a:pt x="17621" y="8"/>
                    <a:pt x="14332" y="0"/>
                    <a:pt x="14332" y="0"/>
                  </a:cubicBezTo>
                  <a:cubicBezTo>
                    <a:pt x="12704" y="0"/>
                    <a:pt x="11562" y="1305"/>
                    <a:pt x="10799" y="2722"/>
                  </a:cubicBezTo>
                  <a:cubicBezTo>
                    <a:pt x="10037" y="1305"/>
                    <a:pt x="8896" y="13"/>
                    <a:pt x="7268" y="13"/>
                  </a:cubicBezTo>
                  <a:cubicBezTo>
                    <a:pt x="7268" y="13"/>
                    <a:pt x="3979" y="5"/>
                    <a:pt x="3779" y="3135"/>
                  </a:cubicBezTo>
                  <a:cubicBezTo>
                    <a:pt x="3779" y="3765"/>
                    <a:pt x="3953" y="4646"/>
                    <a:pt x="4238" y="4646"/>
                  </a:cubicBezTo>
                  <a:lnTo>
                    <a:pt x="0" y="4646"/>
                  </a:lnTo>
                  <a:lnTo>
                    <a:pt x="0" y="8486"/>
                  </a:lnTo>
                  <a:lnTo>
                    <a:pt x="21600" y="8486"/>
                  </a:lnTo>
                  <a:lnTo>
                    <a:pt x="21600" y="4646"/>
                  </a:lnTo>
                  <a:lnTo>
                    <a:pt x="17362" y="4646"/>
                  </a:lnTo>
                  <a:close/>
                  <a:moveTo>
                    <a:pt x="8414" y="4629"/>
                  </a:moveTo>
                  <a:cubicBezTo>
                    <a:pt x="7499" y="4629"/>
                    <a:pt x="6699" y="4475"/>
                    <a:pt x="6151" y="4212"/>
                  </a:cubicBezTo>
                  <a:cubicBezTo>
                    <a:pt x="5532" y="3915"/>
                    <a:pt x="5390" y="3608"/>
                    <a:pt x="5380" y="3188"/>
                  </a:cubicBezTo>
                  <a:cubicBezTo>
                    <a:pt x="5498" y="1798"/>
                    <a:pt x="6737" y="1574"/>
                    <a:pt x="7283" y="1555"/>
                  </a:cubicBezTo>
                  <a:cubicBezTo>
                    <a:pt x="8443" y="1570"/>
                    <a:pt x="9374" y="3086"/>
                    <a:pt x="9953" y="4629"/>
                  </a:cubicBezTo>
                  <a:lnTo>
                    <a:pt x="8414" y="4629"/>
                  </a:lnTo>
                  <a:close/>
                  <a:moveTo>
                    <a:pt x="15448" y="4203"/>
                  </a:moveTo>
                  <a:cubicBezTo>
                    <a:pt x="14901" y="4465"/>
                    <a:pt x="14102" y="4629"/>
                    <a:pt x="13183" y="4629"/>
                  </a:cubicBezTo>
                  <a:lnTo>
                    <a:pt x="11651" y="4629"/>
                  </a:lnTo>
                  <a:cubicBezTo>
                    <a:pt x="12232" y="3086"/>
                    <a:pt x="13174" y="1571"/>
                    <a:pt x="14327" y="1564"/>
                  </a:cubicBezTo>
                  <a:cubicBezTo>
                    <a:pt x="14638" y="1568"/>
                    <a:pt x="16092" y="1682"/>
                    <a:pt x="16220" y="3188"/>
                  </a:cubicBezTo>
                  <a:cubicBezTo>
                    <a:pt x="16210" y="3608"/>
                    <a:pt x="16067" y="3906"/>
                    <a:pt x="15448" y="4203"/>
                  </a:cubicBezTo>
                </a:path>
              </a:pathLst>
            </a:custGeom>
            <a:solidFill>
              <a:schemeClr val="tx1">
                <a:lumMod val="50000"/>
                <a:lumOff val="50000"/>
              </a:schemeClr>
            </a:solidFill>
            <a:ln w="12700">
              <a:miter lim="400000"/>
            </a:ln>
          </p:spPr>
          <p:txBody>
            <a:bodyPr lIns="0" tIns="0" rIns="0" bIns="0" anchor="ctr"/>
            <a:lstStyle/>
            <a:p>
              <a:pPr lvl="0">
                <a:defRPr sz="3200"/>
              </a:pPr>
              <a:endParaRPr sz="1200">
                <a:solidFill>
                  <a:schemeClr val="bg1"/>
                </a:solidFill>
                <a:cs typeface="+mn-ea"/>
                <a:sym typeface="+mn-lt"/>
              </a:endParaRPr>
            </a:p>
          </p:txBody>
        </p:sp>
      </p:grpSp>
      <p:grpSp>
        <p:nvGrpSpPr>
          <p:cNvPr id="27" name="组合 26"/>
          <p:cNvGrpSpPr/>
          <p:nvPr/>
        </p:nvGrpSpPr>
        <p:grpSpPr>
          <a:xfrm>
            <a:off x="830248" y="1508115"/>
            <a:ext cx="2112829" cy="867602"/>
            <a:chOff x="874713" y="3223497"/>
            <a:chExt cx="2817105" cy="1156803"/>
          </a:xfrm>
        </p:grpSpPr>
        <p:sp>
          <p:nvSpPr>
            <p:cNvPr id="28" name="矩形 27"/>
            <p:cNvSpPr/>
            <p:nvPr/>
          </p:nvSpPr>
          <p:spPr>
            <a:xfrm>
              <a:off x="874713" y="3582388"/>
              <a:ext cx="2817105" cy="79791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700" dirty="0">
                  <a:solidFill>
                    <a:schemeClr val="tx1">
                      <a:lumMod val="65000"/>
                      <a:lumOff val="35000"/>
                    </a:schemeClr>
                  </a:solidFill>
                  <a:cs typeface="+mn-ea"/>
                  <a:sym typeface="+mn-lt"/>
                </a:rPr>
                <a:t>设计包含社团基本信息（名称、简介、成立时间）采用响应式布局，适配不同屏幕尺寸。通过改造接口实现了社团动态和公告的编辑与显示，动态和公告支持标签和特性渲染。</a:t>
              </a:r>
            </a:p>
          </p:txBody>
        </p:sp>
        <p:sp>
          <p:nvSpPr>
            <p:cNvPr id="29" name="矩形 28"/>
            <p:cNvSpPr/>
            <p:nvPr/>
          </p:nvSpPr>
          <p:spPr>
            <a:xfrm>
              <a:off x="874713" y="3223497"/>
              <a:ext cx="2241974" cy="35137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15" b="1" dirty="0">
                  <a:solidFill>
                    <a:schemeClr val="tx1">
                      <a:lumMod val="65000"/>
                      <a:lumOff val="35000"/>
                    </a:schemeClr>
                  </a:solidFill>
                  <a:cs typeface="+mn-ea"/>
                  <a:sym typeface="+mn-lt"/>
                </a:rPr>
                <a:t>社团详情</a:t>
              </a:r>
            </a:p>
          </p:txBody>
        </p:sp>
      </p:grpSp>
      <p:grpSp>
        <p:nvGrpSpPr>
          <p:cNvPr id="30" name="组合 29"/>
          <p:cNvGrpSpPr/>
          <p:nvPr/>
        </p:nvGrpSpPr>
        <p:grpSpPr>
          <a:xfrm>
            <a:off x="830248" y="2494553"/>
            <a:ext cx="2112829" cy="950701"/>
            <a:chOff x="874713" y="3325188"/>
            <a:chExt cx="2817105" cy="1267600"/>
          </a:xfrm>
        </p:grpSpPr>
        <p:sp>
          <p:nvSpPr>
            <p:cNvPr id="31" name="矩形 30"/>
            <p:cNvSpPr/>
            <p:nvPr/>
          </p:nvSpPr>
          <p:spPr>
            <a:xfrm>
              <a:off x="874713" y="3622522"/>
              <a:ext cx="2817105" cy="97026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700" dirty="0">
                  <a:solidFill>
                    <a:schemeClr val="tx1">
                      <a:lumMod val="65000"/>
                      <a:lumOff val="35000"/>
                    </a:schemeClr>
                  </a:solidFill>
                  <a:cs typeface="+mn-ea"/>
                  <a:sym typeface="+mn-lt"/>
                </a:rPr>
                <a:t>每个社团内都有独立的发帖区域，支持所有人查看和社团内部人发帖和回帖，帖子内部可以支持回帖，支持</a:t>
              </a:r>
              <a:r>
                <a:rPr lang="en-US" altLang="zh-CN" sz="700" dirty="0">
                  <a:solidFill>
                    <a:schemeClr val="tx1">
                      <a:lumMod val="65000"/>
                      <a:lumOff val="35000"/>
                    </a:schemeClr>
                  </a:solidFill>
                  <a:cs typeface="+mn-ea"/>
                  <a:sym typeface="+mn-lt"/>
                </a:rPr>
                <a:t>md</a:t>
              </a:r>
              <a:r>
                <a:rPr lang="zh-CN" altLang="en-US" sz="700" dirty="0">
                  <a:solidFill>
                    <a:schemeClr val="tx1">
                      <a:lumMod val="65000"/>
                      <a:lumOff val="35000"/>
                    </a:schemeClr>
                  </a:solidFill>
                  <a:cs typeface="+mn-ea"/>
                  <a:sym typeface="+mn-lt"/>
                </a:rPr>
                <a:t>格式输入和渲染，旁边的</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对话可以根据左边的帖子内容给用户提供建议，便于用户在社团内与其他人交流</a:t>
              </a:r>
            </a:p>
          </p:txBody>
        </p:sp>
        <p:sp>
          <p:nvSpPr>
            <p:cNvPr id="32" name="矩形 31"/>
            <p:cNvSpPr/>
            <p:nvPr/>
          </p:nvSpPr>
          <p:spPr>
            <a:xfrm>
              <a:off x="874713" y="3325188"/>
              <a:ext cx="2241974" cy="35137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15" b="1" dirty="0">
                  <a:solidFill>
                    <a:schemeClr val="tx1">
                      <a:lumMod val="65000"/>
                      <a:lumOff val="35000"/>
                    </a:schemeClr>
                  </a:solidFill>
                  <a:cs typeface="+mn-ea"/>
                  <a:sym typeface="+mn-lt"/>
                </a:rPr>
                <a:t>帖子功能</a:t>
              </a:r>
            </a:p>
          </p:txBody>
        </p:sp>
      </p:grpSp>
      <p:grpSp>
        <p:nvGrpSpPr>
          <p:cNvPr id="33" name="组合 32"/>
          <p:cNvGrpSpPr/>
          <p:nvPr/>
        </p:nvGrpSpPr>
        <p:grpSpPr>
          <a:xfrm>
            <a:off x="830248" y="3404718"/>
            <a:ext cx="2112829" cy="1407009"/>
            <a:chOff x="874713" y="3325188"/>
            <a:chExt cx="2817105" cy="1876011"/>
          </a:xfrm>
        </p:grpSpPr>
        <p:sp>
          <p:nvSpPr>
            <p:cNvPr id="34" name="矩形 33"/>
            <p:cNvSpPr/>
            <p:nvPr/>
          </p:nvSpPr>
          <p:spPr>
            <a:xfrm>
              <a:off x="874713" y="3713870"/>
              <a:ext cx="2817105" cy="14873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700" dirty="0">
                  <a:solidFill>
                    <a:schemeClr val="tx1">
                      <a:lumMod val="65000"/>
                      <a:lumOff val="35000"/>
                    </a:schemeClr>
                  </a:solidFill>
                  <a:cs typeface="+mn-ea"/>
                  <a:sym typeface="+mn-lt"/>
                </a:rPr>
                <a:t>支持所有社团按类别展示，类别筛选展示，主页搜索功能支持使用</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智能体，用户可以在里面提问共性问题，起到新手引导和规则指南的作用，也可以在里面提问社团问题，</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会根据社团数据来回复，将</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聊天助手做成悬浮球，支持用户在页面内点开询问，</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聊天支持聊天记录检索，同时</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聊天的回复采用打字机特效，更为美观，适配</a:t>
              </a:r>
              <a:r>
                <a:rPr lang="en-US" altLang="zh-CN" sz="700" dirty="0" err="1">
                  <a:solidFill>
                    <a:schemeClr val="tx1">
                      <a:lumMod val="65000"/>
                      <a:lumOff val="35000"/>
                    </a:schemeClr>
                  </a:solidFill>
                  <a:cs typeface="+mn-ea"/>
                  <a:sym typeface="+mn-lt"/>
                </a:rPr>
                <a:t>sse</a:t>
              </a:r>
              <a:endParaRPr lang="en-US" altLang="zh-CN" sz="700" dirty="0">
                <a:solidFill>
                  <a:schemeClr val="tx1">
                    <a:lumMod val="65000"/>
                    <a:lumOff val="35000"/>
                  </a:schemeClr>
                </a:solidFill>
                <a:cs typeface="+mn-ea"/>
                <a:sym typeface="+mn-lt"/>
              </a:endParaRPr>
            </a:p>
          </p:txBody>
        </p:sp>
        <p:sp>
          <p:nvSpPr>
            <p:cNvPr id="35" name="矩形 34"/>
            <p:cNvSpPr/>
            <p:nvPr/>
          </p:nvSpPr>
          <p:spPr>
            <a:xfrm>
              <a:off x="874713" y="3325188"/>
              <a:ext cx="2241974" cy="35137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15" b="1" dirty="0">
                  <a:solidFill>
                    <a:schemeClr val="tx1">
                      <a:lumMod val="65000"/>
                      <a:lumOff val="35000"/>
                    </a:schemeClr>
                  </a:solidFill>
                  <a:cs typeface="+mn-ea"/>
                  <a:sym typeface="+mn-lt"/>
                </a:rPr>
                <a:t>主页展示</a:t>
              </a:r>
            </a:p>
          </p:txBody>
        </p:sp>
      </p:grpSp>
      <p:grpSp>
        <p:nvGrpSpPr>
          <p:cNvPr id="36" name="组合 35"/>
          <p:cNvGrpSpPr/>
          <p:nvPr/>
        </p:nvGrpSpPr>
        <p:grpSpPr>
          <a:xfrm>
            <a:off x="6120705" y="1508116"/>
            <a:ext cx="2112829" cy="1095210"/>
            <a:chOff x="874713" y="3223492"/>
            <a:chExt cx="2817105" cy="1460278"/>
          </a:xfrm>
        </p:grpSpPr>
        <p:sp>
          <p:nvSpPr>
            <p:cNvPr id="37" name="矩形 36"/>
            <p:cNvSpPr/>
            <p:nvPr/>
          </p:nvSpPr>
          <p:spPr>
            <a:xfrm>
              <a:off x="874713" y="3541150"/>
              <a:ext cx="2817105" cy="114262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700" dirty="0">
                  <a:solidFill>
                    <a:schemeClr val="tx1">
                      <a:lumMod val="65000"/>
                      <a:lumOff val="35000"/>
                    </a:schemeClr>
                  </a:solidFill>
                  <a:cs typeface="+mn-ea"/>
                  <a:sym typeface="+mn-lt"/>
                </a:rPr>
                <a:t>支持个人信息存储，在线编辑，有学号姓名用户名专业个人简介等通用信息，有个人兴趣，设置，个人标签等独立信息，个人标签支持自己输入和选择，同时偏好设置中有社团推荐功能，可以根据用户自己的个人信息和已有的社团信息进行综合整理和推荐，给出推荐的社团和推荐理由</a:t>
              </a:r>
            </a:p>
          </p:txBody>
        </p:sp>
        <p:sp>
          <p:nvSpPr>
            <p:cNvPr id="38" name="矩形 37"/>
            <p:cNvSpPr/>
            <p:nvPr/>
          </p:nvSpPr>
          <p:spPr>
            <a:xfrm>
              <a:off x="1449844" y="3223492"/>
              <a:ext cx="2241974" cy="35137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个人信息</a:t>
              </a:r>
            </a:p>
          </p:txBody>
        </p:sp>
      </p:grpSp>
      <p:grpSp>
        <p:nvGrpSpPr>
          <p:cNvPr id="39" name="组合 38"/>
          <p:cNvGrpSpPr/>
          <p:nvPr/>
        </p:nvGrpSpPr>
        <p:grpSpPr>
          <a:xfrm>
            <a:off x="6120705" y="2565659"/>
            <a:ext cx="2112829" cy="818839"/>
            <a:chOff x="874713" y="3419997"/>
            <a:chExt cx="2817105" cy="1091784"/>
          </a:xfrm>
        </p:grpSpPr>
        <p:sp>
          <p:nvSpPr>
            <p:cNvPr id="40" name="矩形 39"/>
            <p:cNvSpPr/>
            <p:nvPr/>
          </p:nvSpPr>
          <p:spPr>
            <a:xfrm>
              <a:off x="874713" y="3713870"/>
              <a:ext cx="2817105" cy="79791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700" dirty="0">
                  <a:solidFill>
                    <a:schemeClr val="tx1">
                      <a:lumMod val="65000"/>
                      <a:lumOff val="35000"/>
                    </a:schemeClr>
                  </a:solidFill>
                  <a:cs typeface="+mn-ea"/>
                  <a:sym typeface="+mn-lt"/>
                </a:rPr>
                <a:t>社团管理员可以在管理的社团中进入经费管理页面，查看自己社团的账单，填写新的经费来源和去向，会由</a:t>
              </a:r>
              <a:r>
                <a:rPr lang="en-US" altLang="zh-CN" sz="700" dirty="0">
                  <a:solidFill>
                    <a:schemeClr val="tx1">
                      <a:lumMod val="65000"/>
                      <a:lumOff val="35000"/>
                    </a:schemeClr>
                  </a:solidFill>
                  <a:cs typeface="+mn-ea"/>
                  <a:sym typeface="+mn-lt"/>
                </a:rPr>
                <a:t>ai</a:t>
              </a:r>
              <a:r>
                <a:rPr lang="zh-CN" altLang="en-US" sz="700" dirty="0">
                  <a:solidFill>
                    <a:schemeClr val="tx1">
                      <a:lumMod val="65000"/>
                      <a:lumOff val="35000"/>
                    </a:schemeClr>
                  </a:solidFill>
                  <a:cs typeface="+mn-ea"/>
                  <a:sym typeface="+mn-lt"/>
                </a:rPr>
                <a:t>来自动解析用户输入的活动介绍整合成账单的格式自动记录并显示</a:t>
              </a:r>
            </a:p>
          </p:txBody>
        </p:sp>
        <p:sp>
          <p:nvSpPr>
            <p:cNvPr id="41" name="矩形 40"/>
            <p:cNvSpPr/>
            <p:nvPr/>
          </p:nvSpPr>
          <p:spPr>
            <a:xfrm>
              <a:off x="1449844" y="3419997"/>
              <a:ext cx="2241974" cy="35137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经费管理</a:t>
              </a:r>
            </a:p>
          </p:txBody>
        </p:sp>
      </p:grpSp>
      <p:grpSp>
        <p:nvGrpSpPr>
          <p:cNvPr id="42" name="组合 41"/>
          <p:cNvGrpSpPr/>
          <p:nvPr/>
        </p:nvGrpSpPr>
        <p:grpSpPr>
          <a:xfrm>
            <a:off x="6120705" y="3401723"/>
            <a:ext cx="2112829" cy="1280742"/>
            <a:chOff x="874713" y="3321191"/>
            <a:chExt cx="2817105" cy="1707654"/>
          </a:xfrm>
        </p:grpSpPr>
        <p:sp>
          <p:nvSpPr>
            <p:cNvPr id="43" name="矩形 42"/>
            <p:cNvSpPr/>
            <p:nvPr/>
          </p:nvSpPr>
          <p:spPr>
            <a:xfrm>
              <a:off x="874713" y="3713870"/>
              <a:ext cx="2817105" cy="1314975"/>
            </a:xfrm>
            <a:prstGeom prst="rect">
              <a:avLst/>
            </a:prstGeom>
          </p:spPr>
          <p:txBody>
            <a:bodyPr wrap="square">
              <a:spAutoFit/>
              <a:scene3d>
                <a:camera prst="orthographicFront"/>
                <a:lightRig rig="threePt" dir="t"/>
              </a:scene3d>
              <a:sp3d contourW="12700"/>
            </a:bodyPr>
            <a:lstStyle/>
            <a:p>
              <a:pPr marL="0" marR="0" lvl="0" indent="0" algn="r" defTabSz="685800" rtl="0" eaLnBrk="1" fontAlgn="auto" latinLnBrk="0" hangingPunct="1">
                <a:lnSpc>
                  <a:spcPct val="120000"/>
                </a:lnSpc>
                <a:spcBef>
                  <a:spcPts val="0"/>
                </a:spcBef>
                <a:spcAft>
                  <a:spcPts val="0"/>
                </a:spcAft>
                <a:buClrTx/>
                <a:buSzTx/>
                <a:buFontTx/>
                <a:buNone/>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支持用户对社团发起申请，审核中</a:t>
              </a:r>
              <a:r>
                <a:rPr kumimoji="0" lang="en-US" altLang="zh-CN"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申请</a:t>
              </a:r>
              <a:r>
                <a:rPr kumimoji="0" lang="en-US" altLang="zh-CN"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已满员三种状态，申请只需要填写理由后就可以由社团管理员去对用户的申请信息进行审核，管理员可以看到用户的申请信息和用户的个人信息，旁边的</a:t>
              </a:r>
              <a:r>
                <a:rPr kumimoji="0" lang="en-US" altLang="zh-CN"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ai</a:t>
              </a:r>
              <a:r>
                <a:rPr kumimoji="0" lang="zh-CN" altLang="en-US" sz="7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智能审核功能支持对该社团信息和用户信息进行整合，给出审核意见供管理员参考，管理员拒绝可以填写原因</a:t>
              </a:r>
            </a:p>
          </p:txBody>
        </p:sp>
        <p:sp>
          <p:nvSpPr>
            <p:cNvPr id="44" name="矩形 43"/>
            <p:cNvSpPr/>
            <p:nvPr/>
          </p:nvSpPr>
          <p:spPr>
            <a:xfrm>
              <a:off x="1449844" y="3321191"/>
              <a:ext cx="2241974" cy="35137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社团申请</a:t>
              </a:r>
            </a:p>
          </p:txBody>
        </p:sp>
      </p:grpSp>
      <p:pic>
        <p:nvPicPr>
          <p:cNvPr id="2" name="图片 1"/>
          <p:cNvPicPr/>
          <p:nvPr/>
        </p:nvPicPr>
        <p:blipFill>
          <a:blip r:embed="rId3"/>
          <a:stretch>
            <a:fillRect/>
          </a:stretch>
        </p:blipFill>
        <p:spPr>
          <a:xfrm>
            <a:off x="3075940" y="1031240"/>
            <a:ext cx="3044825" cy="1929130"/>
          </a:xfrm>
          <a:prstGeom prst="rect">
            <a:avLst/>
          </a:prstGeom>
        </p:spPr>
      </p:pic>
      <p:pic>
        <p:nvPicPr>
          <p:cNvPr id="3" name="图片 2"/>
          <p:cNvPicPr>
            <a:picLocks noChangeAspect="1"/>
          </p:cNvPicPr>
          <p:nvPr/>
        </p:nvPicPr>
        <p:blipFill>
          <a:blip r:embed="rId4"/>
          <a:stretch>
            <a:fillRect/>
          </a:stretch>
        </p:blipFill>
        <p:spPr>
          <a:xfrm>
            <a:off x="3075245" y="2960102"/>
            <a:ext cx="3045460" cy="1730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12" presetClass="entr" presetSubtype="2"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p:tgtEl>
                                          <p:spTgt spid="27"/>
                                        </p:tgtEl>
                                        <p:attrNameLst>
                                          <p:attrName>ppt_x</p:attrName>
                                        </p:attrNameLst>
                                      </p:cBhvr>
                                      <p:tavLst>
                                        <p:tav tm="0">
                                          <p:val>
                                            <p:strVal val="#ppt_x+#ppt_w*1.125000"/>
                                          </p:val>
                                        </p:tav>
                                        <p:tav tm="100000">
                                          <p:val>
                                            <p:strVal val="#ppt_x"/>
                                          </p:val>
                                        </p:tav>
                                      </p:tavLst>
                                    </p:anim>
                                    <p:animEffect transition="in" filter="wipe(left)">
                                      <p:cBhvr>
                                        <p:cTn id="15" dur="500"/>
                                        <p:tgtEl>
                                          <p:spTgt spid="27"/>
                                        </p:tgtEl>
                                      </p:cBhvr>
                                    </p:animEffect>
                                  </p:childTnLst>
                                </p:cTn>
                              </p:par>
                              <p:par>
                                <p:cTn id="16" presetID="12" presetClass="entr" presetSubtype="2"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p:tgtEl>
                                          <p:spTgt spid="30"/>
                                        </p:tgtEl>
                                        <p:attrNameLst>
                                          <p:attrName>ppt_x</p:attrName>
                                        </p:attrNameLst>
                                      </p:cBhvr>
                                      <p:tavLst>
                                        <p:tav tm="0">
                                          <p:val>
                                            <p:strVal val="#ppt_x+#ppt_w*1.125000"/>
                                          </p:val>
                                        </p:tav>
                                        <p:tav tm="100000">
                                          <p:val>
                                            <p:strVal val="#ppt_x"/>
                                          </p:val>
                                        </p:tav>
                                      </p:tavLst>
                                    </p:anim>
                                    <p:animEffect transition="in" filter="wipe(left)">
                                      <p:cBhvr>
                                        <p:cTn id="19" dur="500"/>
                                        <p:tgtEl>
                                          <p:spTgt spid="30"/>
                                        </p:tgtEl>
                                      </p:cBhvr>
                                    </p:animEffect>
                                  </p:childTnLst>
                                </p:cTn>
                              </p:par>
                              <p:par>
                                <p:cTn id="20" presetID="12" presetClass="entr" presetSubtype="2"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left)">
                                      <p:cBhvr>
                                        <p:cTn id="23" dur="500"/>
                                        <p:tgtEl>
                                          <p:spTgt spid="33"/>
                                        </p:tgtEl>
                                      </p:cBhvr>
                                    </p:animEffect>
                                  </p:childTnLst>
                                </p:cTn>
                              </p:par>
                              <p:par>
                                <p:cTn id="24" presetID="12" presetClass="entr" presetSubtype="8"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p:tgtEl>
                                          <p:spTgt spid="36"/>
                                        </p:tgtEl>
                                        <p:attrNameLst>
                                          <p:attrName>ppt_x</p:attrName>
                                        </p:attrNameLst>
                                      </p:cBhvr>
                                      <p:tavLst>
                                        <p:tav tm="0">
                                          <p:val>
                                            <p:strVal val="#ppt_x-#ppt_w*1.125000"/>
                                          </p:val>
                                        </p:tav>
                                        <p:tav tm="100000">
                                          <p:val>
                                            <p:strVal val="#ppt_x"/>
                                          </p:val>
                                        </p:tav>
                                      </p:tavLst>
                                    </p:anim>
                                    <p:animEffect transition="in" filter="wipe(right)">
                                      <p:cBhvr>
                                        <p:cTn id="27" dur="500"/>
                                        <p:tgtEl>
                                          <p:spTgt spid="36"/>
                                        </p:tgtEl>
                                      </p:cBhvr>
                                    </p:animEffect>
                                  </p:childTnLst>
                                </p:cTn>
                              </p:par>
                              <p:par>
                                <p:cTn id="28" presetID="12" presetClass="entr" presetSubtype="8"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p:tgtEl>
                                          <p:spTgt spid="39"/>
                                        </p:tgtEl>
                                        <p:attrNameLst>
                                          <p:attrName>ppt_x</p:attrName>
                                        </p:attrNameLst>
                                      </p:cBhvr>
                                      <p:tavLst>
                                        <p:tav tm="0">
                                          <p:val>
                                            <p:strVal val="#ppt_x-#ppt_w*1.125000"/>
                                          </p:val>
                                        </p:tav>
                                        <p:tav tm="100000">
                                          <p:val>
                                            <p:strVal val="#ppt_x"/>
                                          </p:val>
                                        </p:tav>
                                      </p:tavLst>
                                    </p:anim>
                                    <p:animEffect transition="in" filter="wipe(right)">
                                      <p:cBhvr>
                                        <p:cTn id="31" dur="500"/>
                                        <p:tgtEl>
                                          <p:spTgt spid="39"/>
                                        </p:tgtEl>
                                      </p:cBhvr>
                                    </p:animEffect>
                                  </p:childTnLst>
                                </p:cTn>
                              </p:par>
                              <p:par>
                                <p:cTn id="32" presetID="12" presetClass="entr" presetSubtype="8"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p:tgtEl>
                                          <p:spTgt spid="42"/>
                                        </p:tgtEl>
                                        <p:attrNameLst>
                                          <p:attrName>ppt_x</p:attrName>
                                        </p:attrNameLst>
                                      </p:cBhvr>
                                      <p:tavLst>
                                        <p:tav tm="0">
                                          <p:val>
                                            <p:strVal val="#ppt_x-#ppt_w*1.125000"/>
                                          </p:val>
                                        </p:tav>
                                        <p:tav tm="100000">
                                          <p:val>
                                            <p:strVal val="#ppt_x"/>
                                          </p:val>
                                        </p:tav>
                                      </p:tavLst>
                                    </p:anim>
                                    <p:animEffect transition="in" filter="wipe(right)">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877985"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业务逻辑模块基建功能实现</a:t>
            </a:r>
          </a:p>
        </p:txBody>
      </p:sp>
      <p:grpSp>
        <p:nvGrpSpPr>
          <p:cNvPr id="5" name="组合 4"/>
          <p:cNvGrpSpPr/>
          <p:nvPr>
            <p:custDataLst>
              <p:tags r:id="rId1"/>
            </p:custDataLst>
          </p:nvPr>
        </p:nvGrpSpPr>
        <p:grpSpPr>
          <a:xfrm>
            <a:off x="2078833" y="2706802"/>
            <a:ext cx="5618558" cy="769015"/>
            <a:chOff x="2771776" y="2255632"/>
            <a:chExt cx="7491411" cy="1025353"/>
          </a:xfrm>
        </p:grpSpPr>
        <p:cxnSp>
          <p:nvCxnSpPr>
            <p:cNvPr id="6" name="MH_Other_1"/>
            <p:cNvCxnSpPr/>
            <p:nvPr>
              <p:custDataLst>
                <p:tags r:id="rId17"/>
              </p:custDataLst>
            </p:nvPr>
          </p:nvCxnSpPr>
          <p:spPr>
            <a:xfrm flipV="1">
              <a:off x="2771776" y="2674938"/>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7" name="MH_Other_6"/>
            <p:cNvSpPr/>
            <p:nvPr>
              <p:custDataLst>
                <p:tags r:id="rId18"/>
              </p:custDataLst>
            </p:nvPr>
          </p:nvSpPr>
          <p:spPr>
            <a:xfrm flipH="1">
              <a:off x="3163888" y="2352676"/>
              <a:ext cx="87313" cy="644525"/>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8" name="MH_Other_7"/>
            <p:cNvSpPr/>
            <p:nvPr>
              <p:custDataLst>
                <p:tags r:id="rId19"/>
              </p:custDataLst>
            </p:nvPr>
          </p:nvSpPr>
          <p:spPr>
            <a:xfrm>
              <a:off x="10137775" y="2352676"/>
              <a:ext cx="87312" cy="644525"/>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9" name="组合 8"/>
            <p:cNvGrpSpPr/>
            <p:nvPr/>
          </p:nvGrpSpPr>
          <p:grpSpPr>
            <a:xfrm>
              <a:off x="3408363" y="2255632"/>
              <a:ext cx="6854824" cy="1025353"/>
              <a:chOff x="4886325" y="3716338"/>
              <a:chExt cx="6854824" cy="1025353"/>
            </a:xfrm>
          </p:grpSpPr>
          <p:sp>
            <p:nvSpPr>
              <p:cNvPr id="10" name="矩形 9"/>
              <p:cNvSpPr/>
              <p:nvPr>
                <p:custDataLst>
                  <p:tags r:id="rId20"/>
                </p:custDataLst>
              </p:nvPr>
            </p:nvSpPr>
            <p:spPr bwMode="auto">
              <a:xfrm>
                <a:off x="4886325" y="4095958"/>
                <a:ext cx="6854824" cy="645733"/>
              </a:xfrm>
              <a:prstGeom prst="rect">
                <a:avLst/>
              </a:prstGeom>
            </p:spPr>
            <p:txBody>
              <a:bodyPr wrap="square">
                <a:spAutoFit/>
                <a:scene3d>
                  <a:camera prst="orthographicFront"/>
                  <a:lightRig rig="threePt" dir="t"/>
                </a:scene3d>
                <a:sp3d contourW="12700"/>
              </a:bodyPr>
              <a:lstStyle/>
              <a:p>
                <a:pPr lvl="0" algn="just">
                  <a:lnSpc>
                    <a:spcPct val="130000"/>
                  </a:lnSpc>
                  <a:defRPr/>
                </a:pPr>
                <a:r>
                  <a:rPr lang="zh-CN" altLang="en-US" sz="675" dirty="0">
                    <a:solidFill>
                      <a:prstClr val="black">
                        <a:lumMod val="75000"/>
                        <a:lumOff val="25000"/>
                      </a:prstClr>
                    </a:solidFill>
                    <a:cs typeface="+mn-ea"/>
                    <a:sym typeface="+mn-lt"/>
                  </a:rPr>
                  <a:t>利用</a:t>
                </a:r>
                <a:r>
                  <a:rPr lang="en-US" altLang="zh-CN" sz="675" dirty="0">
                    <a:solidFill>
                      <a:prstClr val="black">
                        <a:lumMod val="75000"/>
                        <a:lumOff val="25000"/>
                      </a:prstClr>
                    </a:solidFill>
                    <a:cs typeface="+mn-ea"/>
                    <a:sym typeface="+mn-lt"/>
                  </a:rPr>
                  <a:t>iris</a:t>
                </a:r>
                <a:r>
                  <a:rPr lang="zh-CN" altLang="en-US" sz="675" dirty="0">
                    <a:solidFill>
                      <a:prstClr val="black">
                        <a:lumMod val="75000"/>
                        <a:lumOff val="25000"/>
                      </a:prstClr>
                    </a:solidFill>
                    <a:cs typeface="+mn-ea"/>
                    <a:sym typeface="+mn-lt"/>
                  </a:rPr>
                  <a:t>上下文机制，将上下文机制与</a:t>
                </a:r>
                <a:r>
                  <a:rPr lang="en-US" altLang="zh-CN" sz="675" dirty="0">
                    <a:solidFill>
                      <a:prstClr val="black">
                        <a:lumMod val="75000"/>
                        <a:lumOff val="25000"/>
                      </a:prstClr>
                    </a:solidFill>
                    <a:cs typeface="+mn-ea"/>
                    <a:sym typeface="+mn-lt"/>
                  </a:rPr>
                  <a:t>middleware</a:t>
                </a:r>
                <a:r>
                  <a:rPr lang="zh-CN" altLang="en-US" sz="675" dirty="0">
                    <a:solidFill>
                      <a:prstClr val="black">
                        <a:lumMod val="75000"/>
                        <a:lumOff val="25000"/>
                      </a:prstClr>
                    </a:solidFill>
                    <a:cs typeface="+mn-ea"/>
                    <a:sym typeface="+mn-lt"/>
                  </a:rPr>
                  <a:t>配合，缓存中间件结果，实现中间件与处理函数之间的信息交流，减少处理难度和冗余工作。通过不同路由组的中间件设计，实现递进的权限管理，将各类权限人员可使用的接口轻松解耦和区分，划分为</a:t>
                </a:r>
                <a:r>
                  <a:rPr lang="en-US" altLang="zh-CN" sz="675" dirty="0">
                    <a:solidFill>
                      <a:prstClr val="black">
                        <a:lumMod val="75000"/>
                        <a:lumOff val="25000"/>
                      </a:prstClr>
                    </a:solidFill>
                    <a:cs typeface="+mn-ea"/>
                    <a:sym typeface="+mn-lt"/>
                  </a:rPr>
                  <a:t>Auth</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User</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Club Publisher</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Club Admin</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Post</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Post Publisher</a:t>
                </a:r>
                <a:r>
                  <a:rPr lang="zh-CN" altLang="en-US" sz="675" dirty="0">
                    <a:solidFill>
                      <a:prstClr val="black">
                        <a:lumMod val="75000"/>
                        <a:lumOff val="25000"/>
                      </a:prstClr>
                    </a:solidFill>
                    <a:cs typeface="+mn-ea"/>
                    <a:sym typeface="+mn-lt"/>
                  </a:rPr>
                  <a:t>等不同功能模块，实现各类业务接口。</a:t>
                </a:r>
              </a:p>
            </p:txBody>
          </p:sp>
          <p:sp>
            <p:nvSpPr>
              <p:cNvPr id="11" name="文本框 10"/>
              <p:cNvSpPr txBox="1"/>
              <p:nvPr>
                <p:custDataLst>
                  <p:tags r:id="rId21"/>
                </p:custDataLst>
              </p:nvPr>
            </p:nvSpPr>
            <p:spPr>
              <a:xfrm>
                <a:off x="4886325" y="3716338"/>
                <a:ext cx="4060614" cy="429260"/>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社团、帖子、评论功能接口设计</a:t>
                </a:r>
              </a:p>
            </p:txBody>
          </p:sp>
        </p:grpSp>
      </p:grpSp>
      <p:grpSp>
        <p:nvGrpSpPr>
          <p:cNvPr id="12" name="组合 11"/>
          <p:cNvGrpSpPr/>
          <p:nvPr>
            <p:custDataLst>
              <p:tags r:id="rId2"/>
            </p:custDataLst>
          </p:nvPr>
        </p:nvGrpSpPr>
        <p:grpSpPr>
          <a:xfrm>
            <a:off x="2078833" y="1700264"/>
            <a:ext cx="5618558" cy="647935"/>
            <a:chOff x="2771776" y="3681243"/>
            <a:chExt cx="7491411" cy="863913"/>
          </a:xfrm>
        </p:grpSpPr>
        <p:cxnSp>
          <p:nvCxnSpPr>
            <p:cNvPr id="13" name="MH_Other_2"/>
            <p:cNvCxnSpPr/>
            <p:nvPr>
              <p:custDataLst>
                <p:tags r:id="rId12"/>
              </p:custDataLst>
            </p:nvPr>
          </p:nvCxnSpPr>
          <p:spPr>
            <a:xfrm flipV="1">
              <a:off x="2771776" y="4098925"/>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14" name="MH_Other_11"/>
            <p:cNvSpPr/>
            <p:nvPr>
              <p:custDataLst>
                <p:tags r:id="rId13"/>
              </p:custDataLst>
            </p:nvPr>
          </p:nvSpPr>
          <p:spPr>
            <a:xfrm flipH="1">
              <a:off x="3163888" y="3776663"/>
              <a:ext cx="87313" cy="646112"/>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15" name="MH_Other_12"/>
            <p:cNvSpPr/>
            <p:nvPr>
              <p:custDataLst>
                <p:tags r:id="rId14"/>
              </p:custDataLst>
            </p:nvPr>
          </p:nvSpPr>
          <p:spPr>
            <a:xfrm>
              <a:off x="10137775" y="3776663"/>
              <a:ext cx="87312" cy="646112"/>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16" name="组合 15"/>
            <p:cNvGrpSpPr/>
            <p:nvPr/>
          </p:nvGrpSpPr>
          <p:grpSpPr>
            <a:xfrm>
              <a:off x="3408363" y="3681243"/>
              <a:ext cx="6854824" cy="863913"/>
              <a:chOff x="4886325" y="3716338"/>
              <a:chExt cx="6854824" cy="863913"/>
            </a:xfrm>
          </p:grpSpPr>
          <p:sp>
            <p:nvSpPr>
              <p:cNvPr id="17" name="矩形 16"/>
              <p:cNvSpPr/>
              <p:nvPr>
                <p:custDataLst>
                  <p:tags r:id="rId15"/>
                </p:custDataLst>
              </p:nvPr>
            </p:nvSpPr>
            <p:spPr bwMode="auto">
              <a:xfrm>
                <a:off x="4886325" y="4095958"/>
                <a:ext cx="6854824" cy="484293"/>
              </a:xfrm>
              <a:prstGeom prst="rect">
                <a:avLst/>
              </a:prstGeom>
            </p:spPr>
            <p:txBody>
              <a:bodyPr wrap="square">
                <a:spAutoFit/>
                <a:scene3d>
                  <a:camera prst="orthographicFront"/>
                  <a:lightRig rig="threePt" dir="t"/>
                </a:scene3d>
                <a:sp3d contourW="12700"/>
              </a:bodyPr>
              <a:lstStyle/>
              <a:p>
                <a:pPr lvl="0" algn="just">
                  <a:lnSpc>
                    <a:spcPct val="130000"/>
                  </a:lnSpc>
                  <a:defRPr/>
                </a:pPr>
                <a:r>
                  <a:rPr lang="zh-CN" altLang="en-US" sz="675" dirty="0">
                    <a:solidFill>
                      <a:prstClr val="black">
                        <a:lumMod val="75000"/>
                        <a:lumOff val="25000"/>
                      </a:prstClr>
                    </a:solidFill>
                    <a:cs typeface="+mn-ea"/>
                    <a:sym typeface="+mn-lt"/>
                  </a:rPr>
                  <a:t>利用支持邮件代理发送的</a:t>
                </a:r>
                <a:r>
                  <a:rPr lang="en-US" altLang="zh-CN" sz="675" dirty="0">
                    <a:solidFill>
                      <a:prstClr val="black">
                        <a:lumMod val="75000"/>
                        <a:lumOff val="25000"/>
                      </a:prstClr>
                    </a:solidFill>
                    <a:cs typeface="+mn-ea"/>
                    <a:sym typeface="+mn-lt"/>
                  </a:rPr>
                  <a:t>Node.JS</a:t>
                </a:r>
                <a:r>
                  <a:rPr lang="zh-CN" altLang="en-US" sz="675" dirty="0">
                    <a:solidFill>
                      <a:prstClr val="black">
                        <a:lumMod val="75000"/>
                        <a:lumOff val="25000"/>
                      </a:prstClr>
                    </a:solidFill>
                    <a:cs typeface="+mn-ea"/>
                    <a:sym typeface="+mn-lt"/>
                  </a:rPr>
                  <a:t>的开源</a:t>
                </a:r>
                <a:r>
                  <a:rPr lang="en-US" altLang="zh-CN" sz="675" dirty="0">
                    <a:solidFill>
                      <a:prstClr val="black">
                        <a:lumMod val="75000"/>
                        <a:lumOff val="25000"/>
                      </a:prstClr>
                    </a:solidFill>
                    <a:cs typeface="+mn-ea"/>
                    <a:sym typeface="+mn-lt"/>
                  </a:rPr>
                  <a:t>nodemail</a:t>
                </a:r>
                <a:r>
                  <a:rPr lang="zh-CN" altLang="en-US" sz="675" dirty="0">
                    <a:solidFill>
                      <a:prstClr val="black">
                        <a:lumMod val="75000"/>
                        <a:lumOff val="25000"/>
                      </a:prstClr>
                    </a:solidFill>
                    <a:cs typeface="+mn-ea"/>
                    <a:sym typeface="+mn-lt"/>
                  </a:rPr>
                  <a:t>库，实现基本的邮箱验证模块，更加贴近于实际生产环境中的验证逻辑，保证了不会出现无限制注册问题。</a:t>
                </a:r>
              </a:p>
            </p:txBody>
          </p:sp>
          <p:sp>
            <p:nvSpPr>
              <p:cNvPr id="18" name="文本框 17"/>
              <p:cNvSpPr txBox="1"/>
              <p:nvPr>
                <p:custDataLst>
                  <p:tags r:id="rId16"/>
                </p:custDataLst>
              </p:nvPr>
            </p:nvSpPr>
            <p:spPr>
              <a:xfrm>
                <a:off x="4886325" y="3716338"/>
                <a:ext cx="4993640" cy="429260"/>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支持真实邮箱验证码发送的登录验证模块</a:t>
                </a:r>
              </a:p>
            </p:txBody>
          </p:sp>
        </p:grpSp>
      </p:grpSp>
      <p:grpSp>
        <p:nvGrpSpPr>
          <p:cNvPr id="19" name="组合 18"/>
          <p:cNvGrpSpPr/>
          <p:nvPr>
            <p:custDataLst>
              <p:tags r:id="rId3"/>
            </p:custDataLst>
          </p:nvPr>
        </p:nvGrpSpPr>
        <p:grpSpPr>
          <a:xfrm>
            <a:off x="2078833" y="3828895"/>
            <a:ext cx="5618558" cy="647934"/>
            <a:chOff x="2771776" y="5105193"/>
            <a:chExt cx="7491411" cy="863912"/>
          </a:xfrm>
        </p:grpSpPr>
        <p:cxnSp>
          <p:nvCxnSpPr>
            <p:cNvPr id="20" name="MH_Other_3"/>
            <p:cNvCxnSpPr/>
            <p:nvPr>
              <p:custDataLst>
                <p:tags r:id="rId7"/>
              </p:custDataLst>
            </p:nvPr>
          </p:nvCxnSpPr>
          <p:spPr>
            <a:xfrm flipV="1">
              <a:off x="2771776" y="5524500"/>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21" name="MH_Other_16"/>
            <p:cNvSpPr/>
            <p:nvPr>
              <p:custDataLst>
                <p:tags r:id="rId8"/>
              </p:custDataLst>
            </p:nvPr>
          </p:nvSpPr>
          <p:spPr>
            <a:xfrm flipH="1">
              <a:off x="3163888" y="5202239"/>
              <a:ext cx="87313" cy="644525"/>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22" name="MH_Other_17"/>
            <p:cNvSpPr/>
            <p:nvPr>
              <p:custDataLst>
                <p:tags r:id="rId9"/>
              </p:custDataLst>
            </p:nvPr>
          </p:nvSpPr>
          <p:spPr>
            <a:xfrm>
              <a:off x="10137775" y="5202239"/>
              <a:ext cx="87312" cy="644525"/>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23" name="组合 22"/>
            <p:cNvGrpSpPr/>
            <p:nvPr/>
          </p:nvGrpSpPr>
          <p:grpSpPr>
            <a:xfrm>
              <a:off x="3408363" y="5105193"/>
              <a:ext cx="6854824" cy="863912"/>
              <a:chOff x="4886325" y="3716338"/>
              <a:chExt cx="6854824" cy="863912"/>
            </a:xfrm>
          </p:grpSpPr>
          <p:sp>
            <p:nvSpPr>
              <p:cNvPr id="24" name="矩形 23"/>
              <p:cNvSpPr/>
              <p:nvPr>
                <p:custDataLst>
                  <p:tags r:id="rId10"/>
                </p:custDataLst>
              </p:nvPr>
            </p:nvSpPr>
            <p:spPr bwMode="auto">
              <a:xfrm>
                <a:off x="4886325" y="4095956"/>
                <a:ext cx="6854824" cy="484294"/>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由于</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服务器及其消耗性能，且较难应对回答同时接受核心服务器传来的</a:t>
                </a:r>
                <a:r>
                  <a:rPr lang="en-US" altLang="zh-CN" sz="675" dirty="0">
                    <a:solidFill>
                      <a:prstClr val="black">
                        <a:lumMod val="75000"/>
                        <a:lumOff val="25000"/>
                      </a:prstClr>
                    </a:solidFill>
                    <a:cs typeface="+mn-ea"/>
                    <a:sym typeface="+mn-lt"/>
                  </a:rPr>
                  <a:t>club</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post</a:t>
                </a:r>
                <a:r>
                  <a:rPr lang="zh-CN" altLang="en-US" sz="675" dirty="0">
                    <a:solidFill>
                      <a:prstClr val="black">
                        <a:lumMod val="75000"/>
                        <a:lumOff val="25000"/>
                      </a:prstClr>
                    </a:solidFill>
                    <a:cs typeface="+mn-ea"/>
                    <a:sym typeface="+mn-lt"/>
                  </a:rPr>
                  <a:t>等同步更新请求，所以采用</a:t>
                </a:r>
                <a:r>
                  <a:rPr lang="en-US" altLang="zh-CN" sz="675" dirty="0">
                    <a:solidFill>
                      <a:prstClr val="black">
                        <a:lumMod val="75000"/>
                        <a:lumOff val="25000"/>
                      </a:prstClr>
                    </a:solidFill>
                    <a:cs typeface="+mn-ea"/>
                    <a:sym typeface="+mn-lt"/>
                  </a:rPr>
                  <a:t>Redis Streams</a:t>
                </a:r>
                <a:r>
                  <a:rPr lang="zh-CN" altLang="en-US" sz="675" dirty="0">
                    <a:solidFill>
                      <a:prstClr val="black">
                        <a:lumMod val="75000"/>
                        <a:lumOff val="25000"/>
                      </a:prstClr>
                    </a:solidFill>
                    <a:cs typeface="+mn-ea"/>
                    <a:sym typeface="+mn-lt"/>
                  </a:rPr>
                  <a:t>进行解耦，由</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服务器自行决定消费和更新的时机，降低</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服务器的并发压力。</a:t>
                </a:r>
              </a:p>
            </p:txBody>
          </p:sp>
          <p:sp>
            <p:nvSpPr>
              <p:cNvPr id="25" name="文本框 24"/>
              <p:cNvSpPr txBox="1"/>
              <p:nvPr>
                <p:custDataLst>
                  <p:tags r:id="rId11"/>
                </p:custDataLst>
              </p:nvPr>
            </p:nvSpPr>
            <p:spPr>
              <a:xfrm>
                <a:off x="4886325" y="3716338"/>
                <a:ext cx="5238327" cy="429260"/>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以</a:t>
                </a:r>
                <a:r>
                  <a:rPr lang="en-US" altLang="zh-CN" sz="1500" b="1" dirty="0">
                    <a:solidFill>
                      <a:schemeClr val="tx1">
                        <a:lumMod val="85000"/>
                        <a:lumOff val="15000"/>
                      </a:schemeClr>
                    </a:solidFill>
                    <a:cs typeface="+mn-ea"/>
                    <a:sym typeface="+mn-lt"/>
                  </a:rPr>
                  <a:t>Redis Streams</a:t>
                </a:r>
                <a:r>
                  <a:rPr lang="zh-CN" altLang="en-US" sz="1500" b="1" dirty="0">
                    <a:solidFill>
                      <a:schemeClr val="tx1">
                        <a:lumMod val="85000"/>
                        <a:lumOff val="15000"/>
                      </a:schemeClr>
                    </a:solidFill>
                    <a:cs typeface="+mn-ea"/>
                    <a:sym typeface="+mn-lt"/>
                  </a:rPr>
                  <a:t>实现基本</a:t>
                </a:r>
                <a:r>
                  <a:rPr lang="en-US" altLang="zh-CN" sz="1500" b="1" dirty="0">
                    <a:solidFill>
                      <a:schemeClr val="tx1">
                        <a:lumMod val="85000"/>
                        <a:lumOff val="15000"/>
                      </a:schemeClr>
                    </a:solidFill>
                    <a:cs typeface="+mn-ea"/>
                    <a:sym typeface="+mn-lt"/>
                  </a:rPr>
                  <a:t>MQ</a:t>
                </a:r>
                <a:r>
                  <a:rPr lang="zh-CN" altLang="en-US" sz="1500" b="1" dirty="0">
                    <a:solidFill>
                      <a:schemeClr val="tx1">
                        <a:lumMod val="85000"/>
                        <a:lumOff val="15000"/>
                      </a:schemeClr>
                    </a:solidFill>
                    <a:cs typeface="+mn-ea"/>
                    <a:sym typeface="+mn-lt"/>
                  </a:rPr>
                  <a:t>削峰填谷</a:t>
                </a:r>
              </a:p>
            </p:txBody>
          </p:sp>
        </p:grpSp>
      </p:grpSp>
      <p:sp>
        <p:nvSpPr>
          <p:cNvPr id="26" name="MH_Other_4"/>
          <p:cNvSpPr/>
          <p:nvPr>
            <p:custDataLst>
              <p:tags r:id="rId4"/>
            </p:custDataLst>
          </p:nvPr>
        </p:nvSpPr>
        <p:spPr>
          <a:xfrm>
            <a:off x="1475185" y="1684062"/>
            <a:ext cx="650081" cy="648900"/>
          </a:xfrm>
          <a:prstGeom prst="ellipse">
            <a:avLst/>
          </a:prstGeom>
          <a:blipFill>
            <a:blip r:embed="rId24"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
        <p:nvSpPr>
          <p:cNvPr id="27" name="MH_Other_9"/>
          <p:cNvSpPr/>
          <p:nvPr>
            <p:custDataLst>
              <p:tags r:id="rId5"/>
            </p:custDataLst>
          </p:nvPr>
        </p:nvSpPr>
        <p:spPr>
          <a:xfrm>
            <a:off x="1475185" y="2753243"/>
            <a:ext cx="650081" cy="648900"/>
          </a:xfrm>
          <a:prstGeom prst="ellipse">
            <a:avLst/>
          </a:prstGeom>
          <a:blipFill>
            <a:blip r:embed="rId25"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
        <p:nvSpPr>
          <p:cNvPr id="28" name="MH_Other_14"/>
          <p:cNvSpPr/>
          <p:nvPr>
            <p:custDataLst>
              <p:tags r:id="rId6"/>
            </p:custDataLst>
          </p:nvPr>
        </p:nvSpPr>
        <p:spPr>
          <a:xfrm>
            <a:off x="1475185" y="3821234"/>
            <a:ext cx="650081" cy="648900"/>
          </a:xfrm>
          <a:prstGeom prst="ellipse">
            <a:avLst/>
          </a:prstGeom>
          <a:blipFill>
            <a:blip r:embed="rId26"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6243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业务逻辑模块重点优化</a:t>
            </a:r>
            <a:endParaRPr lang="en-US" altLang="zh-CN" sz="2400" b="1" dirty="0">
              <a:solidFill>
                <a:schemeClr val="tx1">
                  <a:lumMod val="75000"/>
                  <a:lumOff val="25000"/>
                </a:schemeClr>
              </a:solidFill>
              <a:cs typeface="+mn-ea"/>
              <a:sym typeface="+mn-lt"/>
            </a:endParaRPr>
          </a:p>
        </p:txBody>
      </p:sp>
      <p:grpSp>
        <p:nvGrpSpPr>
          <p:cNvPr id="80" name="9cc0b18a-28b6-4346-ae70-60e85e4596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44150" y="2139703"/>
            <a:ext cx="7087451" cy="1347290"/>
            <a:chOff x="1392200" y="2852936"/>
            <a:chExt cx="9449934" cy="1796387"/>
          </a:xfrm>
        </p:grpSpPr>
        <p:cxnSp>
          <p:nvCxnSpPr>
            <p:cNvPr id="81" name="直接连接符 80"/>
            <p:cNvCxnSpPr/>
            <p:nvPr>
              <p:custDataLst>
                <p:tags r:id="rId17"/>
              </p:custDataLst>
            </p:nvPr>
          </p:nvCxnSpPr>
          <p:spPr>
            <a:xfrm flipV="1">
              <a:off x="2226778" y="3743591"/>
              <a:ext cx="7744775" cy="0"/>
            </a:xfrm>
            <a:prstGeom prst="line">
              <a:avLst/>
            </a:prstGeom>
            <a:solidFill>
              <a:srgbClr val="EDA048"/>
            </a:solidFill>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iślïḍe"/>
            <p:cNvSpPr/>
            <p:nvPr>
              <p:custDataLst>
                <p:tags r:id="rId18"/>
              </p:custDataLst>
            </p:nvPr>
          </p:nvSpPr>
          <p:spPr>
            <a:xfrm flipV="1">
              <a:off x="6038201"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83" name="işľîḍé"/>
            <p:cNvSpPr/>
            <p:nvPr>
              <p:custDataLst>
                <p:tags r:id="rId19"/>
              </p:custDataLst>
            </p:nvPr>
          </p:nvSpPr>
          <p:spPr>
            <a:xfrm>
              <a:off x="5249905"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08000" anchor="t" anchorCtr="1">
              <a:norm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连接池化</a:t>
              </a:r>
            </a:p>
          </p:txBody>
        </p:sp>
        <p:sp>
          <p:nvSpPr>
            <p:cNvPr id="84" name="íṡľíde"/>
            <p:cNvSpPr/>
            <p:nvPr>
              <p:custDataLst>
                <p:tags r:id="rId20"/>
              </p:custDataLst>
            </p:nvPr>
          </p:nvSpPr>
          <p:spPr>
            <a:xfrm flipV="1">
              <a:off x="7967054"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85" name="íŝľíḑê"/>
            <p:cNvSpPr/>
            <p:nvPr>
              <p:custDataLst>
                <p:tags r:id="rId21"/>
              </p:custDataLst>
            </p:nvPr>
          </p:nvSpPr>
          <p:spPr>
            <a:xfrm flipV="1">
              <a:off x="7178758" y="3973455"/>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dirty="0">
                <a:cs typeface="+mn-ea"/>
                <a:sym typeface="+mn-lt"/>
              </a:endParaRPr>
            </a:p>
          </p:txBody>
        </p:sp>
        <p:sp>
          <p:nvSpPr>
            <p:cNvPr id="86" name="iṩḷiḓé"/>
            <p:cNvSpPr txBox="1"/>
            <p:nvPr>
              <p:custDataLst>
                <p:tags r:id="rId22"/>
              </p:custDataLst>
            </p:nvPr>
          </p:nvSpPr>
          <p:spPr bwMode="auto">
            <a:xfrm>
              <a:off x="7430467" y="4312919"/>
              <a:ext cx="1231106" cy="2215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scene3d>
                <a:camera prst="orthographicFront"/>
                <a:lightRig rig="threePt" dir="t"/>
              </a:scene3d>
              <a:sp3d contourW="12700"/>
            </a:bodyPr>
            <a:lstStyle/>
            <a:p>
              <a:pPr algn="ctr">
                <a:buClr>
                  <a:prstClr val="white"/>
                </a:buClr>
                <a:defRPr/>
              </a:pPr>
              <a:r>
                <a:rPr lang="en-US" altLang="zh-CN" sz="1015" b="1" dirty="0">
                  <a:solidFill>
                    <a:schemeClr val="bg1"/>
                  </a:solidFill>
                  <a:cs typeface="+mn-ea"/>
                  <a:sym typeface="+mn-lt"/>
                </a:rPr>
                <a:t>MQ</a:t>
              </a:r>
              <a:r>
                <a:rPr lang="zh-CN" altLang="en-US" sz="1015" b="1" dirty="0">
                  <a:solidFill>
                    <a:schemeClr val="bg1"/>
                  </a:solidFill>
                  <a:cs typeface="+mn-ea"/>
                  <a:sym typeface="+mn-lt"/>
                </a:rPr>
                <a:t>解耦微服务</a:t>
              </a:r>
            </a:p>
          </p:txBody>
        </p:sp>
        <p:sp>
          <p:nvSpPr>
            <p:cNvPr id="87" name="ïṧḻîḑe"/>
            <p:cNvSpPr/>
            <p:nvPr>
              <p:custDataLst>
                <p:tags r:id="rId23"/>
              </p:custDataLst>
            </p:nvPr>
          </p:nvSpPr>
          <p:spPr>
            <a:xfrm flipV="1">
              <a:off x="2180496"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88" name="îŝḻíḋé"/>
            <p:cNvSpPr/>
            <p:nvPr>
              <p:custDataLst>
                <p:tags r:id="rId24"/>
              </p:custDataLst>
            </p:nvPr>
          </p:nvSpPr>
          <p:spPr>
            <a:xfrm>
              <a:off x="1392200"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08000" anchor="t" anchorCtr="1">
              <a:norm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统一网关处理</a:t>
              </a:r>
            </a:p>
          </p:txBody>
        </p:sp>
        <p:sp>
          <p:nvSpPr>
            <p:cNvPr id="89" name="íṡļiḍè"/>
            <p:cNvSpPr/>
            <p:nvPr>
              <p:custDataLst>
                <p:tags r:id="rId25"/>
              </p:custDataLst>
            </p:nvPr>
          </p:nvSpPr>
          <p:spPr>
            <a:xfrm flipV="1">
              <a:off x="4109348"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90" name="îṡḷiḑé"/>
            <p:cNvSpPr/>
            <p:nvPr>
              <p:custDataLst>
                <p:tags r:id="rId26"/>
              </p:custDataLst>
            </p:nvPr>
          </p:nvSpPr>
          <p:spPr>
            <a:xfrm flipV="1">
              <a:off x="3321052" y="3973455"/>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91" name="ïṩḻîḋe"/>
            <p:cNvSpPr txBox="1"/>
            <p:nvPr>
              <p:custDataLst>
                <p:tags r:id="rId27"/>
              </p:custDataLst>
            </p:nvPr>
          </p:nvSpPr>
          <p:spPr bwMode="auto">
            <a:xfrm>
              <a:off x="3572761" y="4312919"/>
              <a:ext cx="1231106" cy="2215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高性能并发优化</a:t>
              </a:r>
            </a:p>
          </p:txBody>
        </p:sp>
        <p:sp>
          <p:nvSpPr>
            <p:cNvPr id="92" name="ïsľïḋe"/>
            <p:cNvSpPr/>
            <p:nvPr>
              <p:custDataLst>
                <p:tags r:id="rId28"/>
              </p:custDataLst>
            </p:nvPr>
          </p:nvSpPr>
          <p:spPr>
            <a:xfrm flipV="1">
              <a:off x="9895906"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93" name="íṣlíḑê"/>
            <p:cNvSpPr/>
            <p:nvPr>
              <p:custDataLst>
                <p:tags r:id="rId29"/>
              </p:custDataLst>
            </p:nvPr>
          </p:nvSpPr>
          <p:spPr>
            <a:xfrm>
              <a:off x="9107610"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08000" anchor="t" anchorCtr="1">
              <a:norm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高级子句应用</a:t>
              </a:r>
            </a:p>
          </p:txBody>
        </p:sp>
      </p:grpSp>
      <p:grpSp>
        <p:nvGrpSpPr>
          <p:cNvPr id="94" name="组合 93"/>
          <p:cNvGrpSpPr/>
          <p:nvPr>
            <p:custDataLst>
              <p:tags r:id="rId2"/>
            </p:custDataLst>
          </p:nvPr>
        </p:nvGrpSpPr>
        <p:grpSpPr>
          <a:xfrm>
            <a:off x="955826" y="3085174"/>
            <a:ext cx="1535430" cy="875950"/>
            <a:chOff x="8628412" y="2972099"/>
            <a:chExt cx="2047239" cy="1167934"/>
          </a:xfrm>
        </p:grpSpPr>
        <p:sp>
          <p:nvSpPr>
            <p:cNvPr id="95" name="文本框 6"/>
            <p:cNvSpPr txBox="1"/>
            <p:nvPr>
              <p:custDataLst>
                <p:tags r:id="rId15"/>
              </p:custDataLst>
            </p:nvPr>
          </p:nvSpPr>
          <p:spPr bwMode="auto">
            <a:xfrm>
              <a:off x="8820605" y="3293366"/>
              <a:ext cx="1598366" cy="84666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将</a:t>
              </a:r>
              <a:r>
                <a:rPr lang="en-US" altLang="zh-CN" sz="675" kern="1200" dirty="0">
                  <a:solidFill>
                    <a:prstClr val="black">
                      <a:lumMod val="75000"/>
                      <a:lumOff val="25000"/>
                    </a:prstClr>
                  </a:solidFill>
                  <a:cs typeface="+mn-ea"/>
                  <a:sym typeface="+mn-lt"/>
                </a:rPr>
                <a:t>CORS</a:t>
              </a:r>
              <a:r>
                <a:rPr lang="zh-CN" altLang="en-US" sz="675" kern="1200" dirty="0">
                  <a:solidFill>
                    <a:prstClr val="black">
                      <a:lumMod val="75000"/>
                      <a:lumOff val="25000"/>
                    </a:prstClr>
                  </a:solidFill>
                  <a:cs typeface="+mn-ea"/>
                  <a:sym typeface="+mn-lt"/>
                </a:rPr>
                <a:t>、鉴权、转发、限流等问题与核心</a:t>
              </a:r>
              <a:r>
                <a:rPr lang="en-US" altLang="zh-CN" sz="675" kern="1200" dirty="0">
                  <a:solidFill>
                    <a:prstClr val="black">
                      <a:lumMod val="75000"/>
                      <a:lumOff val="25000"/>
                    </a:prstClr>
                  </a:solidFill>
                  <a:cs typeface="+mn-ea"/>
                  <a:sym typeface="+mn-lt"/>
                </a:rPr>
                <a:t>API</a:t>
              </a:r>
              <a:r>
                <a:rPr lang="zh-CN" altLang="en-US" sz="675" kern="1200" dirty="0">
                  <a:solidFill>
                    <a:prstClr val="black">
                      <a:lumMod val="75000"/>
                      <a:lumOff val="25000"/>
                    </a:prstClr>
                  </a:solidFill>
                  <a:cs typeface="+mn-ea"/>
                  <a:sym typeface="+mn-lt"/>
                </a:rPr>
                <a:t>、</a:t>
              </a:r>
              <a:r>
                <a:rPr lang="en-US" altLang="zh-CN" sz="675" kern="1200" dirty="0">
                  <a:solidFill>
                    <a:prstClr val="black">
                      <a:lumMod val="75000"/>
                      <a:lumOff val="25000"/>
                    </a:prstClr>
                  </a:solidFill>
                  <a:cs typeface="+mn-ea"/>
                  <a:sym typeface="+mn-lt"/>
                </a:rPr>
                <a:t>AI</a:t>
              </a:r>
              <a:r>
                <a:rPr lang="zh-CN" altLang="en-US" sz="675" kern="1200" dirty="0">
                  <a:solidFill>
                    <a:prstClr val="black">
                      <a:lumMod val="75000"/>
                      <a:lumOff val="25000"/>
                    </a:prstClr>
                  </a:solidFill>
                  <a:cs typeface="+mn-ea"/>
                  <a:sym typeface="+mn-lt"/>
                </a:rPr>
                <a:t>服务器解耦，实现统一接口处理</a:t>
              </a:r>
            </a:p>
          </p:txBody>
        </p:sp>
        <p:sp>
          <p:nvSpPr>
            <p:cNvPr id="96" name="文本框 7"/>
            <p:cNvSpPr txBox="1"/>
            <p:nvPr>
              <p:custDataLst>
                <p:tags r:id="rId16"/>
              </p:custDataLst>
            </p:nvPr>
          </p:nvSpPr>
          <p:spPr bwMode="auto">
            <a:xfrm>
              <a:off x="8628412" y="2972099"/>
              <a:ext cx="2047239" cy="36745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彻底解决跨域问题</a:t>
              </a:r>
              <a:endParaRPr lang="en-US" altLang="zh-CN" sz="1200" kern="0" dirty="0">
                <a:cs typeface="+mn-ea"/>
                <a:sym typeface="+mn-lt"/>
              </a:endParaRPr>
            </a:p>
          </p:txBody>
        </p:sp>
      </p:grpSp>
      <p:grpSp>
        <p:nvGrpSpPr>
          <p:cNvPr id="97" name="组合 96"/>
          <p:cNvGrpSpPr/>
          <p:nvPr>
            <p:custDataLst>
              <p:tags r:id="rId3"/>
            </p:custDataLst>
          </p:nvPr>
        </p:nvGrpSpPr>
        <p:grpSpPr>
          <a:xfrm>
            <a:off x="3983725" y="3085174"/>
            <a:ext cx="1198775" cy="1011840"/>
            <a:chOff x="8820605" y="2972099"/>
            <a:chExt cx="1598366" cy="1349121"/>
          </a:xfrm>
        </p:grpSpPr>
        <p:sp>
          <p:nvSpPr>
            <p:cNvPr id="98" name="文本框 6"/>
            <p:cNvSpPr txBox="1"/>
            <p:nvPr>
              <p:custDataLst>
                <p:tags r:id="rId13"/>
              </p:custDataLst>
            </p:nvPr>
          </p:nvSpPr>
          <p:spPr bwMode="auto">
            <a:xfrm>
              <a:off x="8820605" y="3293366"/>
              <a:ext cx="1598366" cy="102785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针对购买的</a:t>
              </a:r>
              <a:r>
                <a:rPr lang="en-US" altLang="zh-CN" sz="675" kern="1200" dirty="0">
                  <a:solidFill>
                    <a:prstClr val="black">
                      <a:lumMod val="75000"/>
                      <a:lumOff val="25000"/>
                    </a:prstClr>
                  </a:solidFill>
                  <a:cs typeface="+mn-ea"/>
                  <a:sym typeface="+mn-lt"/>
                </a:rPr>
                <a:t>ECS</a:t>
              </a:r>
              <a:r>
                <a:rPr lang="zh-CN" altLang="en-US" sz="675" kern="1200" dirty="0">
                  <a:solidFill>
                    <a:prstClr val="black">
                      <a:lumMod val="75000"/>
                      <a:lumOff val="25000"/>
                    </a:prstClr>
                  </a:solidFill>
                  <a:cs typeface="+mn-ea"/>
                  <a:sym typeface="+mn-lt"/>
                </a:rPr>
                <a:t>数据，应用连接池，调整最合适的</a:t>
              </a:r>
              <a:r>
                <a:rPr lang="en-US" altLang="zh-CN" sz="675" kern="1200" dirty="0">
                  <a:solidFill>
                    <a:prstClr val="black">
                      <a:lumMod val="75000"/>
                      <a:lumOff val="25000"/>
                    </a:prstClr>
                  </a:solidFill>
                  <a:cs typeface="+mn-ea"/>
                  <a:sym typeface="+mn-lt"/>
                </a:rPr>
                <a:t>PostgreSQL</a:t>
              </a:r>
              <a:r>
                <a:rPr lang="zh-CN" altLang="en-US" sz="675" kern="1200" dirty="0">
                  <a:solidFill>
                    <a:prstClr val="black">
                      <a:lumMod val="75000"/>
                      <a:lumOff val="25000"/>
                    </a:prstClr>
                  </a:solidFill>
                  <a:cs typeface="+mn-ea"/>
                  <a:sym typeface="+mn-lt"/>
                </a:rPr>
                <a:t>、</a:t>
              </a:r>
              <a:r>
                <a:rPr lang="en-US" altLang="zh-CN" sz="675" kern="1200" dirty="0">
                  <a:solidFill>
                    <a:prstClr val="black">
                      <a:lumMod val="75000"/>
                      <a:lumOff val="25000"/>
                    </a:prstClr>
                  </a:solidFill>
                  <a:cs typeface="+mn-ea"/>
                  <a:sym typeface="+mn-lt"/>
                </a:rPr>
                <a:t>Reids</a:t>
              </a:r>
              <a:r>
                <a:rPr lang="zh-CN" altLang="en-US" sz="675" kern="1200" dirty="0">
                  <a:solidFill>
                    <a:prstClr val="black">
                      <a:lumMod val="75000"/>
                      <a:lumOff val="25000"/>
                    </a:prstClr>
                  </a:solidFill>
                  <a:cs typeface="+mn-ea"/>
                  <a:sym typeface="+mn-lt"/>
                </a:rPr>
                <a:t>、</a:t>
              </a:r>
              <a:r>
                <a:rPr lang="en-US" altLang="zh-CN" sz="675" kern="1200" dirty="0">
                  <a:solidFill>
                    <a:prstClr val="black">
                      <a:lumMod val="75000"/>
                      <a:lumOff val="25000"/>
                    </a:prstClr>
                  </a:solidFill>
                  <a:cs typeface="+mn-ea"/>
                  <a:sym typeface="+mn-lt"/>
                </a:rPr>
                <a:t>gRPC</a:t>
              </a:r>
              <a:r>
                <a:rPr lang="zh-CN" altLang="en-US" sz="675" kern="1200" dirty="0">
                  <a:solidFill>
                    <a:prstClr val="black">
                      <a:lumMod val="75000"/>
                      <a:lumOff val="25000"/>
                    </a:prstClr>
                  </a:solidFill>
                  <a:cs typeface="+mn-ea"/>
                  <a:sym typeface="+mn-lt"/>
                </a:rPr>
                <a:t>池参数，优化客户端响应可用性和并发性能</a:t>
              </a:r>
            </a:p>
          </p:txBody>
        </p:sp>
        <p:sp>
          <p:nvSpPr>
            <p:cNvPr id="99" name="文本框 7"/>
            <p:cNvSpPr txBox="1"/>
            <p:nvPr>
              <p:custDataLst>
                <p:tags r:id="rId14"/>
              </p:custDataLst>
            </p:nvPr>
          </p:nvSpPr>
          <p:spPr bwMode="auto">
            <a:xfrm>
              <a:off x="9041382" y="2972099"/>
              <a:ext cx="1156812" cy="367453"/>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参数调优</a:t>
              </a:r>
            </a:p>
          </p:txBody>
        </p:sp>
      </p:grpSp>
      <p:grpSp>
        <p:nvGrpSpPr>
          <p:cNvPr id="100" name="组合 99"/>
          <p:cNvGrpSpPr/>
          <p:nvPr>
            <p:custDataLst>
              <p:tags r:id="rId4"/>
            </p:custDataLst>
          </p:nvPr>
        </p:nvGrpSpPr>
        <p:grpSpPr>
          <a:xfrm>
            <a:off x="6658932" y="3085174"/>
            <a:ext cx="1882140" cy="875950"/>
            <a:chOff x="8526812" y="2972099"/>
            <a:chExt cx="2509519" cy="1167934"/>
          </a:xfrm>
        </p:grpSpPr>
        <p:sp>
          <p:nvSpPr>
            <p:cNvPr id="101" name="文本框 6"/>
            <p:cNvSpPr txBox="1"/>
            <p:nvPr>
              <p:custDataLst>
                <p:tags r:id="rId11"/>
              </p:custDataLst>
            </p:nvPr>
          </p:nvSpPr>
          <p:spPr bwMode="auto">
            <a:xfrm>
              <a:off x="8820605" y="3293366"/>
              <a:ext cx="1598366" cy="84666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基于接口要求，自动迁移构建索引提高查询效率，并且利用</a:t>
              </a:r>
              <a:r>
                <a:rPr lang="en-US" altLang="zh-CN" sz="675" kern="1200" dirty="0">
                  <a:solidFill>
                    <a:prstClr val="black">
                      <a:lumMod val="75000"/>
                      <a:lumOff val="25000"/>
                    </a:prstClr>
                  </a:solidFill>
                  <a:cs typeface="+mn-ea"/>
                  <a:sym typeface="+mn-lt"/>
                </a:rPr>
                <a:t>Preload</a:t>
              </a:r>
              <a:r>
                <a:rPr lang="zh-CN" altLang="en-US" sz="675" kern="1200" dirty="0">
                  <a:solidFill>
                    <a:prstClr val="black">
                      <a:lumMod val="75000"/>
                      <a:lumOff val="25000"/>
                    </a:prstClr>
                  </a:solidFill>
                  <a:cs typeface="+mn-ea"/>
                  <a:sym typeface="+mn-lt"/>
                </a:rPr>
                <a:t>等子句防止</a:t>
              </a:r>
              <a:r>
                <a:rPr lang="en-US" altLang="zh-CN" sz="675" kern="1200" dirty="0">
                  <a:solidFill>
                    <a:prstClr val="black">
                      <a:lumMod val="75000"/>
                      <a:lumOff val="25000"/>
                    </a:prstClr>
                  </a:solidFill>
                  <a:cs typeface="+mn-ea"/>
                  <a:sym typeface="+mn-lt"/>
                </a:rPr>
                <a:t>N+1</a:t>
              </a:r>
              <a:r>
                <a:rPr lang="zh-CN" altLang="en-US" sz="675" kern="1200" dirty="0">
                  <a:solidFill>
                    <a:prstClr val="black">
                      <a:lumMod val="75000"/>
                      <a:lumOff val="25000"/>
                    </a:prstClr>
                  </a:solidFill>
                  <a:cs typeface="+mn-ea"/>
                  <a:sym typeface="+mn-lt"/>
                </a:rPr>
                <a:t>查询问题</a:t>
              </a:r>
            </a:p>
          </p:txBody>
        </p:sp>
        <p:sp>
          <p:nvSpPr>
            <p:cNvPr id="102" name="文本框 7"/>
            <p:cNvSpPr txBox="1"/>
            <p:nvPr>
              <p:custDataLst>
                <p:tags r:id="rId12"/>
              </p:custDataLst>
            </p:nvPr>
          </p:nvSpPr>
          <p:spPr bwMode="auto">
            <a:xfrm>
              <a:off x="8526812" y="2972099"/>
              <a:ext cx="2509519" cy="36745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充分利用</a:t>
              </a:r>
              <a:r>
                <a:rPr lang="en-US" altLang="zh-CN" sz="1200" kern="0" dirty="0">
                  <a:cs typeface="+mn-ea"/>
                  <a:sym typeface="+mn-lt"/>
                </a:rPr>
                <a:t>GORM</a:t>
              </a:r>
              <a:r>
                <a:rPr lang="zh-CN" altLang="en-US" sz="1200" kern="0" dirty="0">
                  <a:cs typeface="+mn-ea"/>
                  <a:sym typeface="+mn-lt"/>
                </a:rPr>
                <a:t>特性</a:t>
              </a:r>
            </a:p>
          </p:txBody>
        </p:sp>
      </p:grpSp>
      <p:grpSp>
        <p:nvGrpSpPr>
          <p:cNvPr id="103" name="组合 102"/>
          <p:cNvGrpSpPr/>
          <p:nvPr>
            <p:custDataLst>
              <p:tags r:id="rId5"/>
            </p:custDataLst>
          </p:nvPr>
        </p:nvGrpSpPr>
        <p:grpSpPr>
          <a:xfrm>
            <a:off x="4764568" y="1726803"/>
            <a:ext cx="2588260" cy="1011840"/>
            <a:chOff x="7926525" y="2972099"/>
            <a:chExt cx="3451012" cy="1349121"/>
          </a:xfrm>
        </p:grpSpPr>
        <p:sp>
          <p:nvSpPr>
            <p:cNvPr id="104" name="文本框 6"/>
            <p:cNvSpPr txBox="1"/>
            <p:nvPr>
              <p:custDataLst>
                <p:tags r:id="rId9"/>
              </p:custDataLst>
            </p:nvPr>
          </p:nvSpPr>
          <p:spPr bwMode="auto">
            <a:xfrm>
              <a:off x="8820605" y="3293366"/>
              <a:ext cx="1598366" cy="102785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使用</a:t>
              </a:r>
              <a:r>
                <a:rPr lang="en-US" altLang="zh-CN" sz="675" kern="1200" dirty="0">
                  <a:solidFill>
                    <a:prstClr val="black">
                      <a:lumMod val="75000"/>
                      <a:lumOff val="25000"/>
                    </a:prstClr>
                  </a:solidFill>
                  <a:cs typeface="+mn-ea"/>
                  <a:sym typeface="+mn-lt"/>
                </a:rPr>
                <a:t>Redis Streams</a:t>
              </a:r>
              <a:r>
                <a:rPr lang="zh-CN" altLang="en-US" sz="675" kern="1200" dirty="0">
                  <a:solidFill>
                    <a:prstClr val="black">
                      <a:lumMod val="75000"/>
                      <a:lumOff val="25000"/>
                    </a:prstClr>
                  </a:solidFill>
                  <a:cs typeface="+mn-ea"/>
                  <a:sym typeface="+mn-lt"/>
                </a:rPr>
                <a:t>高级特性，将</a:t>
              </a:r>
              <a:r>
                <a:rPr lang="en-US" altLang="zh-CN" sz="675" kern="1200" dirty="0">
                  <a:solidFill>
                    <a:prstClr val="black">
                      <a:lumMod val="75000"/>
                      <a:lumOff val="25000"/>
                    </a:prstClr>
                  </a:solidFill>
                  <a:cs typeface="+mn-ea"/>
                  <a:sym typeface="+mn-lt"/>
                </a:rPr>
                <a:t>club</a:t>
              </a:r>
              <a:r>
                <a:rPr lang="zh-CN" altLang="en-US" sz="675" kern="1200" dirty="0">
                  <a:solidFill>
                    <a:prstClr val="black">
                      <a:lumMod val="75000"/>
                      <a:lumOff val="25000"/>
                    </a:prstClr>
                  </a:solidFill>
                  <a:cs typeface="+mn-ea"/>
                  <a:sym typeface="+mn-lt"/>
                </a:rPr>
                <a:t>和</a:t>
              </a:r>
              <a:r>
                <a:rPr lang="en-US" altLang="zh-CN" sz="675" kern="1200" dirty="0">
                  <a:solidFill>
                    <a:prstClr val="black">
                      <a:lumMod val="75000"/>
                      <a:lumOff val="25000"/>
                    </a:prstClr>
                  </a:solidFill>
                  <a:cs typeface="+mn-ea"/>
                  <a:sym typeface="+mn-lt"/>
                </a:rPr>
                <a:t>post</a:t>
              </a:r>
              <a:r>
                <a:rPr lang="zh-CN" altLang="en-US" sz="675" kern="1200" dirty="0">
                  <a:solidFill>
                    <a:prstClr val="black">
                      <a:lumMod val="75000"/>
                      <a:lumOff val="25000"/>
                    </a:prstClr>
                  </a:solidFill>
                  <a:cs typeface="+mn-ea"/>
                  <a:sym typeface="+mn-lt"/>
                </a:rPr>
                <a:t>的元数据推送到</a:t>
              </a:r>
              <a:r>
                <a:rPr lang="en-US" altLang="zh-CN" sz="675" kern="1200" dirty="0">
                  <a:solidFill>
                    <a:prstClr val="black">
                      <a:lumMod val="75000"/>
                      <a:lumOff val="25000"/>
                    </a:prstClr>
                  </a:solidFill>
                  <a:cs typeface="+mn-ea"/>
                  <a:sym typeface="+mn-lt"/>
                </a:rPr>
                <a:t>MQ</a:t>
              </a:r>
              <a:r>
                <a:rPr lang="zh-CN" altLang="en-US" sz="675" kern="1200" dirty="0">
                  <a:solidFill>
                    <a:prstClr val="black">
                      <a:lumMod val="75000"/>
                      <a:lumOff val="25000"/>
                    </a:prstClr>
                  </a:solidFill>
                  <a:cs typeface="+mn-ea"/>
                  <a:sym typeface="+mn-lt"/>
                </a:rPr>
                <a:t>，削谷填峰，防止对</a:t>
              </a:r>
              <a:r>
                <a:rPr lang="en-US" altLang="zh-CN" sz="675" kern="1200" dirty="0">
                  <a:solidFill>
                    <a:prstClr val="black">
                      <a:lumMod val="75000"/>
                      <a:lumOff val="25000"/>
                    </a:prstClr>
                  </a:solidFill>
                  <a:cs typeface="+mn-ea"/>
                  <a:sym typeface="+mn-lt"/>
                </a:rPr>
                <a:t>LLM</a:t>
              </a:r>
              <a:r>
                <a:rPr lang="zh-CN" altLang="en-US" sz="675" kern="1200" dirty="0">
                  <a:solidFill>
                    <a:prstClr val="black">
                      <a:lumMod val="75000"/>
                      <a:lumOff val="25000"/>
                    </a:prstClr>
                  </a:solidFill>
                  <a:cs typeface="+mn-ea"/>
                  <a:sym typeface="+mn-lt"/>
                </a:rPr>
                <a:t>和</a:t>
              </a:r>
              <a:r>
                <a:rPr lang="en-US" altLang="zh-CN" sz="675" kern="1200" dirty="0">
                  <a:solidFill>
                    <a:prstClr val="black">
                      <a:lumMod val="75000"/>
                      <a:lumOff val="25000"/>
                    </a:prstClr>
                  </a:solidFill>
                  <a:cs typeface="+mn-ea"/>
                  <a:sym typeface="+mn-lt"/>
                </a:rPr>
                <a:t>RAG</a:t>
              </a:r>
              <a:r>
                <a:rPr lang="zh-CN" altLang="en-US" sz="675" kern="1200" dirty="0">
                  <a:solidFill>
                    <a:prstClr val="black">
                      <a:lumMod val="75000"/>
                      <a:lumOff val="25000"/>
                    </a:prstClr>
                  </a:solidFill>
                  <a:cs typeface="+mn-ea"/>
                  <a:sym typeface="+mn-lt"/>
                </a:rPr>
                <a:t>服务器造成过大压力</a:t>
              </a:r>
            </a:p>
          </p:txBody>
        </p:sp>
        <p:sp>
          <p:nvSpPr>
            <p:cNvPr id="105" name="文本框 7"/>
            <p:cNvSpPr txBox="1"/>
            <p:nvPr>
              <p:custDataLst>
                <p:tags r:id="rId10"/>
              </p:custDataLst>
            </p:nvPr>
          </p:nvSpPr>
          <p:spPr bwMode="auto">
            <a:xfrm>
              <a:off x="7926525" y="2972099"/>
              <a:ext cx="3451012" cy="36745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基于</a:t>
              </a:r>
              <a:r>
                <a:rPr lang="en-US" altLang="zh-CN" sz="1200" kern="0" dirty="0">
                  <a:cs typeface="+mn-ea"/>
                  <a:sym typeface="+mn-lt"/>
                </a:rPr>
                <a:t>Redis Streams</a:t>
              </a:r>
              <a:r>
                <a:rPr lang="zh-CN" altLang="en-US" sz="1200" kern="0" dirty="0">
                  <a:cs typeface="+mn-ea"/>
                  <a:sym typeface="+mn-lt"/>
                </a:rPr>
                <a:t>的跨服务同步</a:t>
              </a:r>
            </a:p>
          </p:txBody>
        </p:sp>
      </p:grpSp>
      <p:grpSp>
        <p:nvGrpSpPr>
          <p:cNvPr id="106" name="组合 105"/>
          <p:cNvGrpSpPr/>
          <p:nvPr>
            <p:custDataLst>
              <p:tags r:id="rId6"/>
            </p:custDataLst>
          </p:nvPr>
        </p:nvGrpSpPr>
        <p:grpSpPr>
          <a:xfrm>
            <a:off x="1929708" y="1726803"/>
            <a:ext cx="2471420" cy="875950"/>
            <a:chOff x="8004419" y="2972099"/>
            <a:chExt cx="3295225" cy="1167934"/>
          </a:xfrm>
        </p:grpSpPr>
        <p:sp>
          <p:nvSpPr>
            <p:cNvPr id="107" name="文本框 6"/>
            <p:cNvSpPr txBox="1"/>
            <p:nvPr>
              <p:custDataLst>
                <p:tags r:id="rId7"/>
              </p:custDataLst>
            </p:nvPr>
          </p:nvSpPr>
          <p:spPr bwMode="auto">
            <a:xfrm>
              <a:off x="8820605" y="3293366"/>
              <a:ext cx="1598366" cy="84666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完全利用</a:t>
              </a:r>
              <a:r>
                <a:rPr lang="en-US" altLang="zh-CN" sz="675" kern="1200" dirty="0">
                  <a:solidFill>
                    <a:prstClr val="black">
                      <a:lumMod val="75000"/>
                      <a:lumOff val="25000"/>
                    </a:prstClr>
                  </a:solidFill>
                  <a:cs typeface="+mn-ea"/>
                  <a:sym typeface="+mn-lt"/>
                </a:rPr>
                <a:t>Go</a:t>
              </a:r>
              <a:r>
                <a:rPr lang="zh-CN" altLang="en-US" sz="675" kern="1200" dirty="0">
                  <a:solidFill>
                    <a:prstClr val="black">
                      <a:lumMod val="75000"/>
                      <a:lumOff val="25000"/>
                    </a:prstClr>
                  </a:solidFill>
                  <a:cs typeface="+mn-ea"/>
                  <a:sym typeface="+mn-lt"/>
                </a:rPr>
                <a:t>的并发特性，对每个</a:t>
              </a:r>
              <a:r>
                <a:rPr lang="en-US" altLang="zh-CN" sz="675" kern="1200" dirty="0">
                  <a:solidFill>
                    <a:prstClr val="black">
                      <a:lumMod val="75000"/>
                      <a:lumOff val="25000"/>
                    </a:prstClr>
                  </a:solidFill>
                  <a:cs typeface="+mn-ea"/>
                  <a:sym typeface="+mn-lt"/>
                </a:rPr>
                <a:t>scoped HTTP</a:t>
              </a:r>
              <a:r>
                <a:rPr lang="zh-CN" altLang="en-US" sz="675" kern="1200" dirty="0">
                  <a:solidFill>
                    <a:prstClr val="black">
                      <a:lumMod val="75000"/>
                      <a:lumOff val="25000"/>
                    </a:prstClr>
                  </a:solidFill>
                  <a:cs typeface="+mn-ea"/>
                  <a:sym typeface="+mn-lt"/>
                </a:rPr>
                <a:t>连接均使用一个</a:t>
              </a:r>
              <a:r>
                <a:rPr lang="en-US" altLang="zh-CN" sz="675" kern="1200" dirty="0">
                  <a:solidFill>
                    <a:prstClr val="black">
                      <a:lumMod val="75000"/>
                      <a:lumOff val="25000"/>
                    </a:prstClr>
                  </a:solidFill>
                  <a:cs typeface="+mn-ea"/>
                  <a:sym typeface="+mn-lt"/>
                </a:rPr>
                <a:t>goroutine</a:t>
              </a:r>
              <a:r>
                <a:rPr lang="zh-CN" altLang="en-US" sz="675" kern="1200" dirty="0">
                  <a:solidFill>
                    <a:prstClr val="black">
                      <a:lumMod val="75000"/>
                      <a:lumOff val="25000"/>
                    </a:prstClr>
                  </a:solidFill>
                  <a:cs typeface="+mn-ea"/>
                  <a:sym typeface="+mn-lt"/>
                </a:rPr>
                <a:t>处理，最大化</a:t>
              </a:r>
              <a:r>
                <a:rPr lang="en-US" altLang="zh-CN" sz="675" kern="1200" dirty="0">
                  <a:solidFill>
                    <a:prstClr val="black">
                      <a:lumMod val="75000"/>
                      <a:lumOff val="25000"/>
                    </a:prstClr>
                  </a:solidFill>
                  <a:cs typeface="+mn-ea"/>
                  <a:sym typeface="+mn-lt"/>
                </a:rPr>
                <a:t>Go</a:t>
              </a:r>
              <a:r>
                <a:rPr lang="zh-CN" altLang="en-US" sz="675" kern="1200" dirty="0">
                  <a:solidFill>
                    <a:prstClr val="black">
                      <a:lumMod val="75000"/>
                      <a:lumOff val="25000"/>
                    </a:prstClr>
                  </a:solidFill>
                  <a:cs typeface="+mn-ea"/>
                  <a:sym typeface="+mn-lt"/>
                </a:rPr>
                <a:t>调度器的优势</a:t>
              </a:r>
            </a:p>
          </p:txBody>
        </p:sp>
        <p:sp>
          <p:nvSpPr>
            <p:cNvPr id="108" name="文本框 7"/>
            <p:cNvSpPr txBox="1"/>
            <p:nvPr>
              <p:custDataLst>
                <p:tags r:id="rId8"/>
              </p:custDataLst>
            </p:nvPr>
          </p:nvSpPr>
          <p:spPr bwMode="auto">
            <a:xfrm>
              <a:off x="8004419" y="2972099"/>
              <a:ext cx="3295225" cy="36745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完全基于</a:t>
              </a:r>
              <a:r>
                <a:rPr lang="en-US" altLang="zh-CN" sz="1200" kern="0" dirty="0">
                  <a:cs typeface="+mn-ea"/>
                  <a:sym typeface="+mn-lt"/>
                </a:rPr>
                <a:t>Goroutine</a:t>
              </a:r>
              <a:r>
                <a:rPr lang="zh-CN" altLang="en-US" sz="1200" kern="0" dirty="0">
                  <a:cs typeface="+mn-ea"/>
                  <a:sym typeface="+mn-lt"/>
                </a:rPr>
                <a:t>开发</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p:cTn id="17" dur="500" fill="hold"/>
                                        <p:tgtEl>
                                          <p:spTgt spid="106"/>
                                        </p:tgtEl>
                                        <p:attrNameLst>
                                          <p:attrName>ppt_w</p:attrName>
                                        </p:attrNameLst>
                                      </p:cBhvr>
                                      <p:tavLst>
                                        <p:tav tm="0">
                                          <p:val>
                                            <p:fltVal val="0"/>
                                          </p:val>
                                        </p:tav>
                                        <p:tav tm="100000">
                                          <p:val>
                                            <p:strVal val="#ppt_w"/>
                                          </p:val>
                                        </p:tav>
                                      </p:tavLst>
                                    </p:anim>
                                    <p:anim calcmode="lin" valueType="num">
                                      <p:cBhvr>
                                        <p:cTn id="18" dur="500" fill="hold"/>
                                        <p:tgtEl>
                                          <p:spTgt spid="106"/>
                                        </p:tgtEl>
                                        <p:attrNameLst>
                                          <p:attrName>ppt_h</p:attrName>
                                        </p:attrNameLst>
                                      </p:cBhvr>
                                      <p:tavLst>
                                        <p:tav tm="0">
                                          <p:val>
                                            <p:fltVal val="0"/>
                                          </p:val>
                                        </p:tav>
                                        <p:tav tm="100000">
                                          <p:val>
                                            <p:strVal val="#ppt_h"/>
                                          </p:val>
                                        </p:tav>
                                      </p:tavLst>
                                    </p:anim>
                                    <p:animEffect transition="in" filter="fade">
                                      <p:cBhvr>
                                        <p:cTn id="19" dur="500"/>
                                        <p:tgtEl>
                                          <p:spTgt spid="10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p:cTn id="23" dur="500" fill="hold"/>
                                        <p:tgtEl>
                                          <p:spTgt spid="97"/>
                                        </p:tgtEl>
                                        <p:attrNameLst>
                                          <p:attrName>ppt_w</p:attrName>
                                        </p:attrNameLst>
                                      </p:cBhvr>
                                      <p:tavLst>
                                        <p:tav tm="0">
                                          <p:val>
                                            <p:fltVal val="0"/>
                                          </p:val>
                                        </p:tav>
                                        <p:tav tm="100000">
                                          <p:val>
                                            <p:strVal val="#ppt_w"/>
                                          </p:val>
                                        </p:tav>
                                      </p:tavLst>
                                    </p:anim>
                                    <p:anim calcmode="lin" valueType="num">
                                      <p:cBhvr>
                                        <p:cTn id="24" dur="500" fill="hold"/>
                                        <p:tgtEl>
                                          <p:spTgt spid="97"/>
                                        </p:tgtEl>
                                        <p:attrNameLst>
                                          <p:attrName>ppt_h</p:attrName>
                                        </p:attrNameLst>
                                      </p:cBhvr>
                                      <p:tavLst>
                                        <p:tav tm="0">
                                          <p:val>
                                            <p:fltVal val="0"/>
                                          </p:val>
                                        </p:tav>
                                        <p:tav tm="100000">
                                          <p:val>
                                            <p:strVal val="#ppt_h"/>
                                          </p:val>
                                        </p:tav>
                                      </p:tavLst>
                                    </p:anim>
                                    <p:animEffect transition="in" filter="fade">
                                      <p:cBhvr>
                                        <p:cTn id="25" dur="500"/>
                                        <p:tgtEl>
                                          <p:spTgt spid="97"/>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3"/>
                                        </p:tgtEl>
                                        <p:attrNameLst>
                                          <p:attrName>style.visibility</p:attrName>
                                        </p:attrNameLst>
                                      </p:cBhvr>
                                      <p:to>
                                        <p:strVal val="visible"/>
                                      </p:to>
                                    </p:set>
                                    <p:anim calcmode="lin" valueType="num">
                                      <p:cBhvr>
                                        <p:cTn id="29" dur="500" fill="hold"/>
                                        <p:tgtEl>
                                          <p:spTgt spid="103"/>
                                        </p:tgtEl>
                                        <p:attrNameLst>
                                          <p:attrName>ppt_w</p:attrName>
                                        </p:attrNameLst>
                                      </p:cBhvr>
                                      <p:tavLst>
                                        <p:tav tm="0">
                                          <p:val>
                                            <p:fltVal val="0"/>
                                          </p:val>
                                        </p:tav>
                                        <p:tav tm="100000">
                                          <p:val>
                                            <p:strVal val="#ppt_w"/>
                                          </p:val>
                                        </p:tav>
                                      </p:tavLst>
                                    </p:anim>
                                    <p:anim calcmode="lin" valueType="num">
                                      <p:cBhvr>
                                        <p:cTn id="30" dur="500" fill="hold"/>
                                        <p:tgtEl>
                                          <p:spTgt spid="103"/>
                                        </p:tgtEl>
                                        <p:attrNameLst>
                                          <p:attrName>ppt_h</p:attrName>
                                        </p:attrNameLst>
                                      </p:cBhvr>
                                      <p:tavLst>
                                        <p:tav tm="0">
                                          <p:val>
                                            <p:fltVal val="0"/>
                                          </p:val>
                                        </p:tav>
                                        <p:tav tm="100000">
                                          <p:val>
                                            <p:strVal val="#ppt_h"/>
                                          </p:val>
                                        </p:tav>
                                      </p:tavLst>
                                    </p:anim>
                                    <p:animEffect transition="in" filter="fade">
                                      <p:cBhvr>
                                        <p:cTn id="31" dur="500"/>
                                        <p:tgtEl>
                                          <p:spTgt spid="10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p:cTn id="35" dur="500" fill="hold"/>
                                        <p:tgtEl>
                                          <p:spTgt spid="100"/>
                                        </p:tgtEl>
                                        <p:attrNameLst>
                                          <p:attrName>ppt_w</p:attrName>
                                        </p:attrNameLst>
                                      </p:cBhvr>
                                      <p:tavLst>
                                        <p:tav tm="0">
                                          <p:val>
                                            <p:fltVal val="0"/>
                                          </p:val>
                                        </p:tav>
                                        <p:tav tm="100000">
                                          <p:val>
                                            <p:strVal val="#ppt_w"/>
                                          </p:val>
                                        </p:tav>
                                      </p:tavLst>
                                    </p:anim>
                                    <p:anim calcmode="lin" valueType="num">
                                      <p:cBhvr>
                                        <p:cTn id="36" dur="500" fill="hold"/>
                                        <p:tgtEl>
                                          <p:spTgt spid="100"/>
                                        </p:tgtEl>
                                        <p:attrNameLst>
                                          <p:attrName>ppt_h</p:attrName>
                                        </p:attrNameLst>
                                      </p:cBhvr>
                                      <p:tavLst>
                                        <p:tav tm="0">
                                          <p:val>
                                            <p:fltVal val="0"/>
                                          </p:val>
                                        </p:tav>
                                        <p:tav tm="100000">
                                          <p:val>
                                            <p:strVal val="#ppt_h"/>
                                          </p:val>
                                        </p:tav>
                                      </p:tavLst>
                                    </p:anim>
                                    <p:animEffect transition="in" filter="fade">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26243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业务逻辑模块部署架构</a:t>
            </a:r>
          </a:p>
        </p:txBody>
      </p:sp>
      <p:grpSp>
        <p:nvGrpSpPr>
          <p:cNvPr id="35" name="îšḻíďe"/>
          <p:cNvGrpSpPr/>
          <p:nvPr/>
        </p:nvGrpSpPr>
        <p:grpSpPr>
          <a:xfrm>
            <a:off x="2416079" y="2139554"/>
            <a:ext cx="4311843" cy="1732599"/>
            <a:chOff x="3084923" y="3140968"/>
            <a:chExt cx="4667814" cy="1875636"/>
          </a:xfrm>
        </p:grpSpPr>
        <p:sp>
          <p:nvSpPr>
            <p:cNvPr id="36" name="íŝḻíḍè"/>
            <p:cNvSpPr/>
            <p:nvPr/>
          </p:nvSpPr>
          <p:spPr bwMode="auto">
            <a:xfrm rot="5400000">
              <a:off x="4481012" y="2019652"/>
              <a:ext cx="1875636" cy="4118268"/>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0638" cap="rnd">
              <a:solidFill>
                <a:schemeClr val="tx1">
                  <a:lumMod val="25000"/>
                  <a:lumOff val="7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5">
                <a:cs typeface="+mn-ea"/>
                <a:sym typeface="+mn-lt"/>
              </a:endParaRPr>
            </a:p>
          </p:txBody>
        </p:sp>
        <p:grpSp>
          <p:nvGrpSpPr>
            <p:cNvPr id="70" name="ïšľîdè" title="MJ8JxobmQhO5YsZmEcy6DZVp0AZTfE39zvT5PAyas4bMl"/>
            <p:cNvGrpSpPr/>
            <p:nvPr/>
          </p:nvGrpSpPr>
          <p:grpSpPr>
            <a:xfrm>
              <a:off x="5303912" y="3311506"/>
              <a:ext cx="549546" cy="549542"/>
              <a:chOff x="2406923" y="2845390"/>
              <a:chExt cx="571222" cy="571221"/>
            </a:xfrm>
          </p:grpSpPr>
          <p:sp>
            <p:nvSpPr>
              <p:cNvPr id="77" name="íŝḻíḋè"/>
              <p:cNvSpPr/>
              <p:nvPr/>
            </p:nvSpPr>
            <p:spPr>
              <a:xfrm>
                <a:off x="2406923" y="2845390"/>
                <a:ext cx="571222" cy="571221"/>
              </a:xfrm>
              <a:prstGeom prst="ellipse">
                <a:avLst/>
              </a:prstGeom>
              <a:solidFill>
                <a:srgbClr val="DA1D27"/>
              </a:solidFill>
              <a:ln w="38100">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sz="1350" dirty="0">
                  <a:cs typeface="+mn-ea"/>
                  <a:sym typeface="+mn-lt"/>
                </a:endParaRPr>
              </a:p>
            </p:txBody>
          </p:sp>
          <p:sp>
            <p:nvSpPr>
              <p:cNvPr id="78" name="ïsḻídè" title="ry6MHxwOH8WsTKLSa514qPVJnvhhWFnRDjZGIbRZNsFBp"/>
              <p:cNvSpPr>
                <a:spLocks noChangeAspect="1"/>
              </p:cNvSpPr>
              <p:nvPr/>
            </p:nvSpPr>
            <p:spPr bwMode="auto">
              <a:xfrm>
                <a:off x="2540113" y="3023891"/>
                <a:ext cx="304842" cy="214214"/>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dirty="0">
                  <a:cs typeface="+mn-ea"/>
                  <a:sym typeface="+mn-lt"/>
                </a:endParaRPr>
              </a:p>
            </p:txBody>
          </p:sp>
        </p:grpSp>
        <p:grpSp>
          <p:nvGrpSpPr>
            <p:cNvPr id="71" name="ís1iďè" title="MJ8JxobmQhO5YsZmEcy6DZVp0AZTfE39zvT5PAyas4bMl"/>
            <p:cNvGrpSpPr/>
            <p:nvPr/>
          </p:nvGrpSpPr>
          <p:grpSpPr>
            <a:xfrm>
              <a:off x="3084923" y="4293096"/>
              <a:ext cx="549546" cy="549542"/>
              <a:chOff x="2406923" y="2845390"/>
              <a:chExt cx="571222" cy="571221"/>
            </a:xfrm>
          </p:grpSpPr>
          <p:sp>
            <p:nvSpPr>
              <p:cNvPr id="75" name="iṧḷiďè"/>
              <p:cNvSpPr/>
              <p:nvPr/>
            </p:nvSpPr>
            <p:spPr>
              <a:xfrm>
                <a:off x="2406923" y="2845390"/>
                <a:ext cx="571222" cy="571221"/>
              </a:xfrm>
              <a:prstGeom prst="ellipse">
                <a:avLst/>
              </a:prstGeom>
              <a:solidFill>
                <a:srgbClr val="DA1D27"/>
              </a:solidFill>
              <a:ln w="38100">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sz="1350" dirty="0">
                  <a:cs typeface="+mn-ea"/>
                  <a:sym typeface="+mn-lt"/>
                </a:endParaRPr>
              </a:p>
            </p:txBody>
          </p:sp>
          <p:sp>
            <p:nvSpPr>
              <p:cNvPr id="76" name="íšļiḓe" title="ry6MHxwOH8WsTKLSa514qPVJnvhhWFnRDjZGIbRZNsFBp"/>
              <p:cNvSpPr>
                <a:spLocks noChangeAspect="1"/>
              </p:cNvSpPr>
              <p:nvPr/>
            </p:nvSpPr>
            <p:spPr bwMode="auto">
              <a:xfrm>
                <a:off x="2540113" y="2978777"/>
                <a:ext cx="304842" cy="304441"/>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dirty="0">
                  <a:cs typeface="+mn-ea"/>
                  <a:sym typeface="+mn-lt"/>
                </a:endParaRPr>
              </a:p>
            </p:txBody>
          </p:sp>
        </p:grpSp>
        <p:grpSp>
          <p:nvGrpSpPr>
            <p:cNvPr id="72" name="íṣľîdé" title="MJ8JxobmQhO5YsZmEcy6DZVp0AZTfE39zvT5PAyas4bMl"/>
            <p:cNvGrpSpPr/>
            <p:nvPr/>
          </p:nvGrpSpPr>
          <p:grpSpPr>
            <a:xfrm>
              <a:off x="7203191" y="3851005"/>
              <a:ext cx="549546" cy="549542"/>
              <a:chOff x="2406923" y="2845390"/>
              <a:chExt cx="571222" cy="571221"/>
            </a:xfrm>
          </p:grpSpPr>
          <p:sp>
            <p:nvSpPr>
              <p:cNvPr id="73" name="iŝḷîḋé"/>
              <p:cNvSpPr/>
              <p:nvPr/>
            </p:nvSpPr>
            <p:spPr>
              <a:xfrm>
                <a:off x="2406923" y="2845390"/>
                <a:ext cx="571222" cy="571221"/>
              </a:xfrm>
              <a:prstGeom prst="ellipse">
                <a:avLst/>
              </a:prstGeom>
              <a:solidFill>
                <a:srgbClr val="DA1D27"/>
              </a:solidFill>
              <a:ln w="38100">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sz="1350" dirty="0">
                  <a:cs typeface="+mn-ea"/>
                  <a:sym typeface="+mn-lt"/>
                </a:endParaRPr>
              </a:p>
            </p:txBody>
          </p:sp>
          <p:sp>
            <p:nvSpPr>
              <p:cNvPr id="74" name="í$1ïḑè" title="ry6MHxwOH8WsTKLSa514qPVJnvhhWFnRDjZGIbRZNsFBp"/>
              <p:cNvSpPr>
                <a:spLocks noChangeAspect="1"/>
              </p:cNvSpPr>
              <p:nvPr/>
            </p:nvSpPr>
            <p:spPr bwMode="auto">
              <a:xfrm>
                <a:off x="2540113" y="3026988"/>
                <a:ext cx="304842" cy="208018"/>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dirty="0">
                  <a:cs typeface="+mn-ea"/>
                  <a:sym typeface="+mn-lt"/>
                </a:endParaRPr>
              </a:p>
            </p:txBody>
          </p:sp>
        </p:grpSp>
      </p:grpSp>
      <p:grpSp>
        <p:nvGrpSpPr>
          <p:cNvPr id="79" name="组合 78"/>
          <p:cNvGrpSpPr/>
          <p:nvPr/>
        </p:nvGrpSpPr>
        <p:grpSpPr>
          <a:xfrm>
            <a:off x="952776" y="3106662"/>
            <a:ext cx="1344937" cy="885294"/>
            <a:chOff x="8806329" y="2972099"/>
            <a:chExt cx="1793249" cy="1180393"/>
          </a:xfrm>
        </p:grpSpPr>
        <p:sp>
          <p:nvSpPr>
            <p:cNvPr id="80" name="文本框 6"/>
            <p:cNvSpPr txBox="1"/>
            <p:nvPr/>
          </p:nvSpPr>
          <p:spPr bwMode="auto">
            <a:xfrm>
              <a:off x="8820605" y="3293366"/>
              <a:ext cx="1598366" cy="8591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经过模型微调并实现</a:t>
              </a:r>
              <a:r>
                <a:rPr lang="en-US" altLang="zh-CN" sz="675" kern="1200" dirty="0">
                  <a:solidFill>
                    <a:prstClr val="black">
                      <a:lumMod val="75000"/>
                      <a:lumOff val="25000"/>
                    </a:prstClr>
                  </a:solidFill>
                  <a:cs typeface="+mn-ea"/>
                </a:rPr>
                <a:t>RAG</a:t>
              </a:r>
              <a:r>
                <a:rPr lang="zh-CN" altLang="en-US" sz="800" dirty="0"/>
                <a:t>微</a:t>
              </a:r>
              <a:r>
                <a:rPr lang="zh-CN" altLang="en-US" sz="675" kern="1200" dirty="0">
                  <a:solidFill>
                    <a:prstClr val="black">
                      <a:lumMod val="75000"/>
                      <a:lumOff val="25000"/>
                    </a:prstClr>
                  </a:solidFill>
                  <a:cs typeface="+mn-ea"/>
                </a:rPr>
                <a:t>服务，支持异步并发处理；实现遵循</a:t>
              </a:r>
              <a:r>
                <a:rPr lang="en-US" altLang="zh-CN" sz="675" kern="1200" dirty="0">
                  <a:solidFill>
                    <a:prstClr val="black">
                      <a:lumMod val="75000"/>
                      <a:lumOff val="25000"/>
                    </a:prstClr>
                  </a:solidFill>
                  <a:cs typeface="+mn-ea"/>
                </a:rPr>
                <a:t>MCP</a:t>
              </a:r>
              <a:r>
                <a:rPr lang="zh-CN" altLang="en-US" sz="675" kern="1200" dirty="0">
                  <a:solidFill>
                    <a:prstClr val="black">
                      <a:lumMod val="75000"/>
                      <a:lumOff val="25000"/>
                    </a:prstClr>
                  </a:solidFill>
                  <a:cs typeface="+mn-ea"/>
                </a:rPr>
                <a:t>协议，允许模型作为工具调用</a:t>
              </a:r>
              <a:endParaRPr lang="zh-CN" altLang="en-US" sz="675" kern="1200" dirty="0">
                <a:solidFill>
                  <a:prstClr val="black">
                    <a:lumMod val="75000"/>
                    <a:lumOff val="25000"/>
                  </a:prstClr>
                </a:solidFill>
                <a:cs typeface="+mn-ea"/>
                <a:sym typeface="+mn-lt"/>
              </a:endParaRPr>
            </a:p>
          </p:txBody>
        </p:sp>
        <p:sp>
          <p:nvSpPr>
            <p:cNvPr id="81" name="文本框 7"/>
            <p:cNvSpPr txBox="1"/>
            <p:nvPr/>
          </p:nvSpPr>
          <p:spPr bwMode="auto">
            <a:xfrm>
              <a:off x="8806329" y="2972099"/>
              <a:ext cx="1793249"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专用型</a:t>
              </a:r>
              <a:r>
                <a:rPr lang="en-US" altLang="zh-CN" sz="1200" kern="0" dirty="0">
                  <a:cs typeface="+mn-ea"/>
                  <a:sym typeface="+mn-lt"/>
                </a:rPr>
                <a:t>rag</a:t>
              </a:r>
              <a:r>
                <a:rPr lang="zh-CN" altLang="en-US" sz="1200" kern="0" dirty="0">
                  <a:cs typeface="+mn-ea"/>
                  <a:sym typeface="+mn-lt"/>
                </a:rPr>
                <a:t>服务器</a:t>
              </a:r>
            </a:p>
          </p:txBody>
        </p:sp>
      </p:grpSp>
      <p:grpSp>
        <p:nvGrpSpPr>
          <p:cNvPr id="82" name="组合 81"/>
          <p:cNvGrpSpPr/>
          <p:nvPr/>
        </p:nvGrpSpPr>
        <p:grpSpPr>
          <a:xfrm>
            <a:off x="2965223" y="2104744"/>
            <a:ext cx="1433904" cy="725250"/>
            <a:chOff x="8704734" y="2972099"/>
            <a:chExt cx="1911872" cy="967001"/>
          </a:xfrm>
        </p:grpSpPr>
        <p:sp>
          <p:nvSpPr>
            <p:cNvPr id="83" name="文本框 6"/>
            <p:cNvSpPr txBox="1"/>
            <p:nvPr/>
          </p:nvSpPr>
          <p:spPr bwMode="auto">
            <a:xfrm>
              <a:off x="8820605" y="3293366"/>
              <a:ext cx="1598367" cy="64573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本地部署的</a:t>
              </a:r>
              <a:r>
                <a:rPr lang="en-US" altLang="zh-CN" sz="675" kern="1200" dirty="0">
                  <a:solidFill>
                    <a:prstClr val="black">
                      <a:lumMod val="75000"/>
                      <a:lumOff val="25000"/>
                    </a:prstClr>
                  </a:solidFill>
                  <a:cs typeface="+mn-ea"/>
                  <a:sym typeface="+mn-lt"/>
                </a:rPr>
                <a:t>LLM</a:t>
              </a:r>
              <a:r>
                <a:rPr lang="zh-CN" altLang="en-US" sz="675" kern="1200" dirty="0">
                  <a:solidFill>
                    <a:prstClr val="black">
                      <a:lumMod val="75000"/>
                      <a:lumOff val="25000"/>
                    </a:prstClr>
                  </a:solidFill>
                  <a:cs typeface="+mn-ea"/>
                  <a:sym typeface="+mn-lt"/>
                </a:rPr>
                <a:t>服务器，可以快速处理多种类型的大量请求。</a:t>
              </a:r>
            </a:p>
          </p:txBody>
        </p:sp>
        <p:sp>
          <p:nvSpPr>
            <p:cNvPr id="84" name="文本框 7"/>
            <p:cNvSpPr txBox="1"/>
            <p:nvPr/>
          </p:nvSpPr>
          <p:spPr bwMode="auto">
            <a:xfrm>
              <a:off x="8704734" y="2972099"/>
              <a:ext cx="1911872"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通用型</a:t>
              </a:r>
              <a:r>
                <a:rPr lang="en-US" altLang="zh-CN" sz="1200" kern="0" dirty="0">
                  <a:cs typeface="+mn-ea"/>
                  <a:sym typeface="+mn-lt"/>
                </a:rPr>
                <a:t>LLM</a:t>
              </a:r>
              <a:r>
                <a:rPr lang="zh-CN" altLang="en-US" sz="1200" kern="0" dirty="0">
                  <a:cs typeface="+mn-ea"/>
                  <a:sym typeface="+mn-lt"/>
                </a:rPr>
                <a:t>服务器</a:t>
              </a:r>
            </a:p>
          </p:txBody>
        </p:sp>
      </p:grpSp>
      <p:grpSp>
        <p:nvGrpSpPr>
          <p:cNvPr id="85" name="组合 84"/>
          <p:cNvGrpSpPr/>
          <p:nvPr/>
        </p:nvGrpSpPr>
        <p:grpSpPr>
          <a:xfrm>
            <a:off x="6846286" y="2890966"/>
            <a:ext cx="1198775" cy="725250"/>
            <a:chOff x="8820605" y="2972099"/>
            <a:chExt cx="1598366" cy="967001"/>
          </a:xfrm>
        </p:grpSpPr>
        <p:sp>
          <p:nvSpPr>
            <p:cNvPr id="86" name="文本框 6"/>
            <p:cNvSpPr txBox="1"/>
            <p:nvPr/>
          </p:nvSpPr>
          <p:spPr bwMode="auto">
            <a:xfrm>
              <a:off x="8820605" y="3293366"/>
              <a:ext cx="1598366" cy="64573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zh-CN" altLang="en-US" sz="675" kern="1200" dirty="0">
                  <a:solidFill>
                    <a:prstClr val="black">
                      <a:lumMod val="75000"/>
                      <a:lumOff val="25000"/>
                    </a:prstClr>
                  </a:solidFill>
                  <a:cs typeface="+mn-ea"/>
                  <a:sym typeface="+mn-lt"/>
                </a:rPr>
                <a:t>最终实现兼顾专业性与通用性，并重速度与质量的优质</a:t>
              </a:r>
              <a:r>
                <a:rPr lang="en-US" altLang="zh-CN" sz="675" kern="1200" dirty="0">
                  <a:solidFill>
                    <a:prstClr val="black">
                      <a:lumMod val="75000"/>
                      <a:lumOff val="25000"/>
                    </a:prstClr>
                  </a:solidFill>
                  <a:cs typeface="+mn-ea"/>
                  <a:sym typeface="+mn-lt"/>
                </a:rPr>
                <a:t>AI</a:t>
              </a:r>
              <a:r>
                <a:rPr lang="zh-CN" altLang="en-US" sz="675" kern="1200" dirty="0">
                  <a:solidFill>
                    <a:prstClr val="black">
                      <a:lumMod val="75000"/>
                      <a:lumOff val="25000"/>
                    </a:prstClr>
                  </a:solidFill>
                  <a:cs typeface="+mn-ea"/>
                  <a:sym typeface="+mn-lt"/>
                </a:rPr>
                <a:t>服务器。</a:t>
              </a:r>
            </a:p>
          </p:txBody>
        </p:sp>
        <p:sp>
          <p:nvSpPr>
            <p:cNvPr id="87" name="文本框 7"/>
            <p:cNvSpPr txBox="1"/>
            <p:nvPr/>
          </p:nvSpPr>
          <p:spPr bwMode="auto">
            <a:xfrm>
              <a:off x="9041382" y="2972099"/>
              <a:ext cx="1156812"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US" altLang="zh-CN" sz="1200" kern="0" dirty="0">
                  <a:cs typeface="+mn-ea"/>
                  <a:sym typeface="+mn-lt"/>
                </a:rPr>
                <a:t>AI</a:t>
              </a:r>
              <a:r>
                <a:rPr lang="zh-CN" altLang="en-US" sz="1200" kern="0" dirty="0">
                  <a:cs typeface="+mn-ea"/>
                  <a:sym typeface="+mn-lt"/>
                </a:rPr>
                <a:t>服务器</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0-#ppt_w/2"/>
                                          </p:val>
                                        </p:tav>
                                        <p:tav tm="100000">
                                          <p:val>
                                            <p:strVal val="#ppt_x"/>
                                          </p:val>
                                        </p:tav>
                                      </p:tavLst>
                                    </p:anim>
                                    <p:anim calcmode="lin" valueType="num">
                                      <p:cBhvr additive="base">
                                        <p:cTn id="20"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4012637"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本地部署的原因</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高响应速度</a:t>
            </a:r>
          </a:p>
        </p:txBody>
      </p:sp>
      <p:graphicFrame>
        <p:nvGraphicFramePr>
          <p:cNvPr id="7" name="图表 6"/>
          <p:cNvGraphicFramePr/>
          <p:nvPr/>
        </p:nvGraphicFramePr>
        <p:xfrm>
          <a:off x="1296538" y="793359"/>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终于搞清DeepSeek服务器“繁忙请稍后重试”的原因及解决方法！_服务器_zybsjn-2048 AI社区"/>
          <p:cNvPicPr>
            <a:picLocks noChangeAspect="1" noChangeArrowheads="1"/>
          </p:cNvPicPr>
          <p:nvPr/>
        </p:nvPicPr>
        <p:blipFill rotWithShape="1">
          <a:blip r:embed="rId4">
            <a:extLst>
              <a:ext uri="{28A0092B-C50C-407E-A947-70E740481C1C}">
                <a14:useLocalDpi xmlns:a14="http://schemas.microsoft.com/office/drawing/2010/main" val="0"/>
              </a:ext>
            </a:extLst>
          </a:blip>
          <a:srcRect l="5208" r="46257"/>
          <a:stretch>
            <a:fillRect/>
          </a:stretch>
        </p:blipFill>
        <p:spPr bwMode="auto">
          <a:xfrm>
            <a:off x="0" y="0"/>
            <a:ext cx="9136002" cy="4890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任意形状 95"/>
          <p:cNvSpPr/>
          <p:nvPr/>
        </p:nvSpPr>
        <p:spPr>
          <a:xfrm rot="2375650">
            <a:off x="-138370" y="-2358263"/>
            <a:ext cx="4964435" cy="6766865"/>
          </a:xfrm>
          <a:custGeom>
            <a:avLst/>
            <a:gdLst>
              <a:gd name="connsiteX0" fmla="*/ 0 w 6619246"/>
              <a:gd name="connsiteY0" fmla="*/ 5474781 h 9022487"/>
              <a:gd name="connsiteX1" fmla="*/ 6619245 w 6619246"/>
              <a:gd name="connsiteY1" fmla="*/ 0 h 9022487"/>
              <a:gd name="connsiteX2" fmla="*/ 6619246 w 6619246"/>
              <a:gd name="connsiteY2" fmla="*/ 9022487 h 9022487"/>
              <a:gd name="connsiteX3" fmla="*/ 2934311 w 6619246"/>
              <a:gd name="connsiteY3" fmla="*/ 9022487 h 9022487"/>
            </a:gdLst>
            <a:ahLst/>
            <a:cxnLst>
              <a:cxn ang="0">
                <a:pos x="connsiteX0" y="connsiteY0"/>
              </a:cxn>
              <a:cxn ang="0">
                <a:pos x="connsiteX1" y="connsiteY1"/>
              </a:cxn>
              <a:cxn ang="0">
                <a:pos x="connsiteX2" y="connsiteY2"/>
              </a:cxn>
              <a:cxn ang="0">
                <a:pos x="connsiteX3" y="connsiteY3"/>
              </a:cxn>
            </a:cxnLst>
            <a:rect l="l" t="t" r="r" b="b"/>
            <a:pathLst>
              <a:path w="6619246" h="9022487">
                <a:moveTo>
                  <a:pt x="0" y="5474781"/>
                </a:moveTo>
                <a:lnTo>
                  <a:pt x="6619245" y="0"/>
                </a:lnTo>
                <a:lnTo>
                  <a:pt x="6619246" y="9022487"/>
                </a:lnTo>
                <a:lnTo>
                  <a:pt x="2934311" y="9022487"/>
                </a:lnTo>
                <a:close/>
              </a:path>
            </a:pathLst>
          </a:custGeom>
          <a:blipFill dpi="0" rotWithShape="0">
            <a:blip r:embed="rId3">
              <a:lum contras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cs typeface="+mn-ea"/>
              <a:sym typeface="+mn-lt"/>
            </a:endParaRPr>
          </a:p>
        </p:txBody>
      </p:sp>
      <p:sp>
        <p:nvSpPr>
          <p:cNvPr id="149" name="直角三角形 16"/>
          <p:cNvSpPr/>
          <p:nvPr/>
        </p:nvSpPr>
        <p:spPr>
          <a:xfrm rot="18907382">
            <a:off x="1199392" y="-1568716"/>
            <a:ext cx="3069380" cy="3323530"/>
          </a:xfrm>
          <a:custGeom>
            <a:avLst/>
            <a:gdLst>
              <a:gd name="connsiteX0" fmla="*/ 0 w 4580383"/>
              <a:gd name="connsiteY0" fmla="*/ 4569307 h 4569307"/>
              <a:gd name="connsiteX1" fmla="*/ 0 w 4580383"/>
              <a:gd name="connsiteY1" fmla="*/ 0 h 4569307"/>
              <a:gd name="connsiteX2" fmla="*/ 4580383 w 4580383"/>
              <a:gd name="connsiteY2" fmla="*/ 4569307 h 4569307"/>
              <a:gd name="connsiteX3" fmla="*/ 0 w 4580383"/>
              <a:gd name="connsiteY3" fmla="*/ 4569307 h 4569307"/>
              <a:gd name="connsiteX0-1" fmla="*/ 0 w 4591718"/>
              <a:gd name="connsiteY0-2" fmla="*/ 4971919 h 4971919"/>
              <a:gd name="connsiteX1-3" fmla="*/ 11335 w 4591718"/>
              <a:gd name="connsiteY1-4" fmla="*/ 0 h 4971919"/>
              <a:gd name="connsiteX2-5" fmla="*/ 4591718 w 4591718"/>
              <a:gd name="connsiteY2-6" fmla="*/ 4569307 h 4971919"/>
              <a:gd name="connsiteX3-7" fmla="*/ 0 w 4591718"/>
              <a:gd name="connsiteY3-8" fmla="*/ 4971919 h 4971919"/>
            </a:gdLst>
            <a:ahLst/>
            <a:cxnLst>
              <a:cxn ang="0">
                <a:pos x="connsiteX0-1" y="connsiteY0-2"/>
              </a:cxn>
              <a:cxn ang="0">
                <a:pos x="connsiteX1-3" y="connsiteY1-4"/>
              </a:cxn>
              <a:cxn ang="0">
                <a:pos x="connsiteX2-5" y="connsiteY2-6"/>
              </a:cxn>
              <a:cxn ang="0">
                <a:pos x="connsiteX3-7" y="connsiteY3-8"/>
              </a:cxn>
            </a:cxnLst>
            <a:rect l="l" t="t" r="r" b="b"/>
            <a:pathLst>
              <a:path w="4591718" h="4971919">
                <a:moveTo>
                  <a:pt x="0" y="4971919"/>
                </a:moveTo>
                <a:cubicBezTo>
                  <a:pt x="3778" y="3314613"/>
                  <a:pt x="7557" y="1657306"/>
                  <a:pt x="11335" y="0"/>
                </a:cubicBezTo>
                <a:lnTo>
                  <a:pt x="4591718" y="4569307"/>
                </a:lnTo>
                <a:lnTo>
                  <a:pt x="0" y="4971919"/>
                </a:lnTo>
                <a:close/>
              </a:path>
            </a:pathLst>
          </a:custGeom>
          <a:solidFill>
            <a:srgbClr val="DA1D2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cs typeface="+mn-ea"/>
              <a:sym typeface="+mn-lt"/>
            </a:endParaRPr>
          </a:p>
        </p:txBody>
      </p:sp>
      <p:sp>
        <p:nvSpPr>
          <p:cNvPr id="150" name="文本框 149"/>
          <p:cNvSpPr txBox="1"/>
          <p:nvPr/>
        </p:nvSpPr>
        <p:spPr>
          <a:xfrm>
            <a:off x="2280111" y="245853"/>
            <a:ext cx="954107" cy="553998"/>
          </a:xfrm>
          <a:prstGeom prst="rect">
            <a:avLst/>
          </a:prstGeom>
          <a:noFill/>
        </p:spPr>
        <p:txBody>
          <a:bodyPr wrap="none" rtlCol="0">
            <a:spAutoFit/>
          </a:bodyPr>
          <a:lstStyle/>
          <a:p>
            <a:r>
              <a:rPr kumimoji="1" lang="zh-CN" altLang="en-US" sz="3000" b="1" dirty="0">
                <a:solidFill>
                  <a:schemeClr val="bg1"/>
                </a:solidFill>
                <a:cs typeface="+mn-ea"/>
                <a:sym typeface="+mn-lt"/>
              </a:rPr>
              <a:t>目录</a:t>
            </a:r>
          </a:p>
        </p:txBody>
      </p:sp>
      <p:sp>
        <p:nvSpPr>
          <p:cNvPr id="151" name="文本框 150"/>
          <p:cNvSpPr txBox="1"/>
          <p:nvPr/>
        </p:nvSpPr>
        <p:spPr>
          <a:xfrm>
            <a:off x="1987410" y="688088"/>
            <a:ext cx="1836208" cy="461665"/>
          </a:xfrm>
          <a:prstGeom prst="rect">
            <a:avLst/>
          </a:prstGeom>
          <a:noFill/>
        </p:spPr>
        <p:txBody>
          <a:bodyPr wrap="none" rtlCol="0">
            <a:spAutoFit/>
          </a:bodyPr>
          <a:lstStyle/>
          <a:p>
            <a:r>
              <a:rPr kumimoji="1" lang="en-US" altLang="zh-CN" sz="2400" dirty="0">
                <a:solidFill>
                  <a:schemeClr val="bg1"/>
                </a:solidFill>
                <a:cs typeface="+mn-ea"/>
                <a:sym typeface="+mn-lt"/>
              </a:rPr>
              <a:t>CONTENTS</a:t>
            </a:r>
            <a:endParaRPr kumimoji="1" lang="zh-CN" altLang="en-US" sz="2400" dirty="0">
              <a:solidFill>
                <a:schemeClr val="bg1"/>
              </a:solidFill>
              <a:cs typeface="+mn-ea"/>
              <a:sym typeface="+mn-lt"/>
            </a:endParaRPr>
          </a:p>
        </p:txBody>
      </p:sp>
      <p:grpSp>
        <p:nvGrpSpPr>
          <p:cNvPr id="152" name="组 27"/>
          <p:cNvGrpSpPr/>
          <p:nvPr/>
        </p:nvGrpSpPr>
        <p:grpSpPr>
          <a:xfrm rot="18514101">
            <a:off x="2469531" y="4053460"/>
            <a:ext cx="517586" cy="517586"/>
            <a:chOff x="6418053" y="4537494"/>
            <a:chExt cx="690114" cy="690114"/>
          </a:xfrm>
          <a:solidFill>
            <a:srgbClr val="DA1D27"/>
          </a:solidFill>
        </p:grpSpPr>
        <p:sp>
          <p:nvSpPr>
            <p:cNvPr id="153" name="矩形 152"/>
            <p:cNvSpPr/>
            <p:nvPr/>
          </p:nvSpPr>
          <p:spPr>
            <a:xfrm>
              <a:off x="6418053" y="4537494"/>
              <a:ext cx="690114" cy="6901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cs typeface="+mn-ea"/>
                <a:sym typeface="+mn-lt"/>
              </a:endParaRPr>
            </a:p>
          </p:txBody>
        </p:sp>
        <p:sp>
          <p:nvSpPr>
            <p:cNvPr id="154" name="文本框 153"/>
            <p:cNvSpPr txBox="1"/>
            <p:nvPr/>
          </p:nvSpPr>
          <p:spPr>
            <a:xfrm>
              <a:off x="6428403" y="4618328"/>
              <a:ext cx="669414" cy="553997"/>
            </a:xfrm>
            <a:prstGeom prst="rect">
              <a:avLst/>
            </a:prstGeom>
            <a:grpFill/>
          </p:spPr>
          <p:txBody>
            <a:bodyPr wrap="none" rtlCol="0">
              <a:spAutoFit/>
            </a:bodyPr>
            <a:lstStyle/>
            <a:p>
              <a:r>
                <a:rPr kumimoji="1" lang="en-US" altLang="zh-CN" sz="2100" dirty="0">
                  <a:solidFill>
                    <a:schemeClr val="bg1"/>
                  </a:solidFill>
                  <a:cs typeface="+mn-ea"/>
                  <a:sym typeface="+mn-lt"/>
                </a:rPr>
                <a:t>01</a:t>
              </a:r>
              <a:endParaRPr kumimoji="1" lang="zh-CN" altLang="en-US" sz="2100" dirty="0">
                <a:solidFill>
                  <a:schemeClr val="bg1"/>
                </a:solidFill>
                <a:cs typeface="+mn-ea"/>
                <a:sym typeface="+mn-lt"/>
              </a:endParaRPr>
            </a:p>
          </p:txBody>
        </p:sp>
      </p:grpSp>
      <p:cxnSp>
        <p:nvCxnSpPr>
          <p:cNvPr id="155" name="直线连接符 36"/>
          <p:cNvCxnSpPr/>
          <p:nvPr/>
        </p:nvCxnSpPr>
        <p:spPr>
          <a:xfrm>
            <a:off x="5747310" y="963955"/>
            <a:ext cx="2943002" cy="0"/>
          </a:xfrm>
          <a:prstGeom prst="line">
            <a:avLst/>
          </a:prstGeom>
          <a:ln w="28575">
            <a:solidFill>
              <a:srgbClr val="DA1D27"/>
            </a:solidFill>
          </a:ln>
        </p:spPr>
        <p:style>
          <a:lnRef idx="1">
            <a:schemeClr val="accent1"/>
          </a:lnRef>
          <a:fillRef idx="0">
            <a:schemeClr val="accent1"/>
          </a:fillRef>
          <a:effectRef idx="0">
            <a:schemeClr val="accent1"/>
          </a:effectRef>
          <a:fontRef idx="minor">
            <a:schemeClr val="tx1"/>
          </a:fontRef>
        </p:style>
      </p:cxnSp>
      <p:cxnSp>
        <p:nvCxnSpPr>
          <p:cNvPr id="156" name="直线连接符 50"/>
          <p:cNvCxnSpPr/>
          <p:nvPr/>
        </p:nvCxnSpPr>
        <p:spPr>
          <a:xfrm>
            <a:off x="4881041" y="2057223"/>
            <a:ext cx="2984388" cy="0"/>
          </a:xfrm>
          <a:prstGeom prst="line">
            <a:avLst/>
          </a:prstGeom>
          <a:ln w="28575">
            <a:solidFill>
              <a:srgbClr val="DA1D27"/>
            </a:solidFill>
          </a:ln>
        </p:spPr>
        <p:style>
          <a:lnRef idx="1">
            <a:schemeClr val="accent1"/>
          </a:lnRef>
          <a:fillRef idx="0">
            <a:schemeClr val="accent1"/>
          </a:fillRef>
          <a:effectRef idx="0">
            <a:schemeClr val="accent1"/>
          </a:effectRef>
          <a:fontRef idx="minor">
            <a:schemeClr val="tx1"/>
          </a:fontRef>
        </p:style>
      </p:cxnSp>
      <p:cxnSp>
        <p:nvCxnSpPr>
          <p:cNvPr id="157" name="直线连接符 51"/>
          <p:cNvCxnSpPr/>
          <p:nvPr/>
        </p:nvCxnSpPr>
        <p:spPr>
          <a:xfrm>
            <a:off x="4014832" y="3151616"/>
            <a:ext cx="2948666" cy="0"/>
          </a:xfrm>
          <a:prstGeom prst="line">
            <a:avLst/>
          </a:prstGeom>
          <a:ln w="28575">
            <a:solidFill>
              <a:srgbClr val="DA1D27"/>
            </a:solidFill>
          </a:ln>
        </p:spPr>
        <p:style>
          <a:lnRef idx="1">
            <a:schemeClr val="accent1"/>
          </a:lnRef>
          <a:fillRef idx="0">
            <a:schemeClr val="accent1"/>
          </a:fillRef>
          <a:effectRef idx="0">
            <a:schemeClr val="accent1"/>
          </a:effectRef>
          <a:fontRef idx="minor">
            <a:schemeClr val="tx1"/>
          </a:fontRef>
        </p:style>
      </p:cxnSp>
      <p:cxnSp>
        <p:nvCxnSpPr>
          <p:cNvPr id="158" name="直线连接符 52"/>
          <p:cNvCxnSpPr/>
          <p:nvPr/>
        </p:nvCxnSpPr>
        <p:spPr>
          <a:xfrm>
            <a:off x="3092009" y="4286036"/>
            <a:ext cx="2993961" cy="0"/>
          </a:xfrm>
          <a:prstGeom prst="line">
            <a:avLst/>
          </a:prstGeom>
          <a:ln w="28575">
            <a:solidFill>
              <a:srgbClr val="DA1D27"/>
            </a:solidFill>
          </a:ln>
        </p:spPr>
        <p:style>
          <a:lnRef idx="1">
            <a:schemeClr val="accent1"/>
          </a:lnRef>
          <a:fillRef idx="0">
            <a:schemeClr val="accent1"/>
          </a:fillRef>
          <a:effectRef idx="0">
            <a:schemeClr val="accent1"/>
          </a:effectRef>
          <a:fontRef idx="minor">
            <a:schemeClr val="tx1"/>
          </a:fontRef>
        </p:style>
      </p:cxnSp>
      <p:sp>
        <p:nvSpPr>
          <p:cNvPr id="159" name="文本框 158"/>
          <p:cNvSpPr txBox="1"/>
          <p:nvPr/>
        </p:nvSpPr>
        <p:spPr>
          <a:xfrm>
            <a:off x="3831824" y="3825817"/>
            <a:ext cx="1261884" cy="415498"/>
          </a:xfrm>
          <a:prstGeom prst="rect">
            <a:avLst/>
          </a:prstGeom>
          <a:noFill/>
        </p:spPr>
        <p:txBody>
          <a:bodyPr wrap="none" rtlCol="0">
            <a:spAutoFit/>
          </a:bodyPr>
          <a:lstStyle/>
          <a:p>
            <a:r>
              <a:rPr kumimoji="1" lang="zh-CN" altLang="en-US" sz="2100" dirty="0">
                <a:solidFill>
                  <a:schemeClr val="bg1">
                    <a:lumMod val="25000"/>
                  </a:schemeClr>
                </a:solidFill>
                <a:cs typeface="+mn-ea"/>
                <a:sym typeface="+mn-lt"/>
              </a:rPr>
              <a:t>项目概览</a:t>
            </a:r>
          </a:p>
        </p:txBody>
      </p:sp>
      <p:sp>
        <p:nvSpPr>
          <p:cNvPr id="160" name="文本框 159"/>
          <p:cNvSpPr txBox="1"/>
          <p:nvPr/>
        </p:nvSpPr>
        <p:spPr>
          <a:xfrm>
            <a:off x="4682445" y="2692841"/>
            <a:ext cx="1261884" cy="415498"/>
          </a:xfrm>
          <a:prstGeom prst="rect">
            <a:avLst/>
          </a:prstGeom>
          <a:noFill/>
        </p:spPr>
        <p:txBody>
          <a:bodyPr wrap="none" rtlCol="0">
            <a:spAutoFit/>
          </a:bodyPr>
          <a:lstStyle/>
          <a:p>
            <a:r>
              <a:rPr kumimoji="1" lang="zh-CN" altLang="en-US" sz="2100" dirty="0">
                <a:solidFill>
                  <a:schemeClr val="bg1">
                    <a:lumMod val="25000"/>
                  </a:schemeClr>
                </a:solidFill>
                <a:cs typeface="+mn-ea"/>
                <a:sym typeface="+mn-lt"/>
              </a:rPr>
              <a:t>亮点呈现</a:t>
            </a:r>
          </a:p>
        </p:txBody>
      </p:sp>
      <p:sp>
        <p:nvSpPr>
          <p:cNvPr id="161" name="文本框 160"/>
          <p:cNvSpPr txBox="1"/>
          <p:nvPr/>
        </p:nvSpPr>
        <p:spPr>
          <a:xfrm>
            <a:off x="5557205" y="1605633"/>
            <a:ext cx="1261884" cy="415498"/>
          </a:xfrm>
          <a:prstGeom prst="rect">
            <a:avLst/>
          </a:prstGeom>
          <a:noFill/>
        </p:spPr>
        <p:txBody>
          <a:bodyPr wrap="none" rtlCol="0">
            <a:spAutoFit/>
          </a:bodyPr>
          <a:lstStyle/>
          <a:p>
            <a:r>
              <a:rPr kumimoji="1" lang="zh-CN" altLang="en-US" sz="2100" dirty="0">
                <a:solidFill>
                  <a:schemeClr val="bg1">
                    <a:lumMod val="25000"/>
                  </a:schemeClr>
                </a:solidFill>
                <a:cs typeface="+mn-ea"/>
                <a:sym typeface="+mn-lt"/>
              </a:rPr>
              <a:t>功能详解</a:t>
            </a:r>
          </a:p>
        </p:txBody>
      </p:sp>
      <p:sp>
        <p:nvSpPr>
          <p:cNvPr id="162" name="文本框 161"/>
          <p:cNvSpPr txBox="1"/>
          <p:nvPr/>
        </p:nvSpPr>
        <p:spPr>
          <a:xfrm>
            <a:off x="6551571" y="463203"/>
            <a:ext cx="1261884" cy="415498"/>
          </a:xfrm>
          <a:prstGeom prst="rect">
            <a:avLst/>
          </a:prstGeom>
          <a:noFill/>
        </p:spPr>
        <p:txBody>
          <a:bodyPr wrap="none" rtlCol="0">
            <a:spAutoFit/>
          </a:bodyPr>
          <a:lstStyle/>
          <a:p>
            <a:r>
              <a:rPr kumimoji="1" lang="zh-CN" altLang="en-US" sz="2100" dirty="0">
                <a:solidFill>
                  <a:schemeClr val="bg1">
                    <a:lumMod val="25000"/>
                  </a:schemeClr>
                </a:solidFill>
                <a:cs typeface="+mn-ea"/>
                <a:sym typeface="+mn-lt"/>
              </a:rPr>
              <a:t>继往开来</a:t>
            </a:r>
          </a:p>
        </p:txBody>
      </p:sp>
      <p:grpSp>
        <p:nvGrpSpPr>
          <p:cNvPr id="163" name="组 59"/>
          <p:cNvGrpSpPr/>
          <p:nvPr/>
        </p:nvGrpSpPr>
        <p:grpSpPr>
          <a:xfrm rot="18514101">
            <a:off x="3392353" y="2944582"/>
            <a:ext cx="517586" cy="517586"/>
            <a:chOff x="6418053" y="4537494"/>
            <a:chExt cx="690114" cy="690114"/>
          </a:xfrm>
          <a:solidFill>
            <a:srgbClr val="DA1D27"/>
          </a:solidFill>
        </p:grpSpPr>
        <p:sp>
          <p:nvSpPr>
            <p:cNvPr id="164" name="矩形 163"/>
            <p:cNvSpPr/>
            <p:nvPr/>
          </p:nvSpPr>
          <p:spPr>
            <a:xfrm>
              <a:off x="6418053" y="4537494"/>
              <a:ext cx="690114" cy="6901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cs typeface="+mn-ea"/>
                <a:sym typeface="+mn-lt"/>
              </a:endParaRPr>
            </a:p>
          </p:txBody>
        </p:sp>
        <p:sp>
          <p:nvSpPr>
            <p:cNvPr id="165" name="文本框 164"/>
            <p:cNvSpPr txBox="1"/>
            <p:nvPr/>
          </p:nvSpPr>
          <p:spPr>
            <a:xfrm>
              <a:off x="6428403" y="4618328"/>
              <a:ext cx="669414" cy="553997"/>
            </a:xfrm>
            <a:prstGeom prst="rect">
              <a:avLst/>
            </a:prstGeom>
            <a:grpFill/>
          </p:spPr>
          <p:txBody>
            <a:bodyPr wrap="none" rtlCol="0">
              <a:spAutoFit/>
            </a:bodyPr>
            <a:lstStyle/>
            <a:p>
              <a:r>
                <a:rPr kumimoji="1" lang="en-US" altLang="zh-CN" sz="2100" dirty="0">
                  <a:solidFill>
                    <a:schemeClr val="bg1"/>
                  </a:solidFill>
                  <a:cs typeface="+mn-ea"/>
                  <a:sym typeface="+mn-lt"/>
                </a:rPr>
                <a:t>02</a:t>
              </a:r>
              <a:endParaRPr kumimoji="1" lang="zh-CN" altLang="en-US" sz="2100" dirty="0">
                <a:solidFill>
                  <a:schemeClr val="bg1"/>
                </a:solidFill>
                <a:cs typeface="+mn-ea"/>
                <a:sym typeface="+mn-lt"/>
              </a:endParaRPr>
            </a:p>
          </p:txBody>
        </p:sp>
      </p:grpSp>
      <p:grpSp>
        <p:nvGrpSpPr>
          <p:cNvPr id="166" name="组 64"/>
          <p:cNvGrpSpPr/>
          <p:nvPr/>
        </p:nvGrpSpPr>
        <p:grpSpPr>
          <a:xfrm rot="18514101">
            <a:off x="4258562" y="1837585"/>
            <a:ext cx="517586" cy="517586"/>
            <a:chOff x="6418053" y="4537494"/>
            <a:chExt cx="690114" cy="690114"/>
          </a:xfrm>
          <a:solidFill>
            <a:srgbClr val="DA1D27"/>
          </a:solidFill>
        </p:grpSpPr>
        <p:sp>
          <p:nvSpPr>
            <p:cNvPr id="167" name="矩形 166"/>
            <p:cNvSpPr/>
            <p:nvPr/>
          </p:nvSpPr>
          <p:spPr>
            <a:xfrm>
              <a:off x="6418053" y="4537494"/>
              <a:ext cx="690114" cy="6901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cs typeface="+mn-ea"/>
                <a:sym typeface="+mn-lt"/>
              </a:endParaRPr>
            </a:p>
          </p:txBody>
        </p:sp>
        <p:sp>
          <p:nvSpPr>
            <p:cNvPr id="168" name="文本框 167"/>
            <p:cNvSpPr txBox="1"/>
            <p:nvPr/>
          </p:nvSpPr>
          <p:spPr>
            <a:xfrm>
              <a:off x="6428403" y="4618328"/>
              <a:ext cx="669414" cy="553997"/>
            </a:xfrm>
            <a:prstGeom prst="rect">
              <a:avLst/>
            </a:prstGeom>
            <a:grpFill/>
          </p:spPr>
          <p:txBody>
            <a:bodyPr wrap="none" rtlCol="0">
              <a:spAutoFit/>
            </a:bodyPr>
            <a:lstStyle/>
            <a:p>
              <a:r>
                <a:rPr kumimoji="1" lang="en-US" altLang="zh-CN" sz="2100" dirty="0">
                  <a:solidFill>
                    <a:schemeClr val="bg1"/>
                  </a:solidFill>
                  <a:cs typeface="+mn-ea"/>
                  <a:sym typeface="+mn-lt"/>
                </a:rPr>
                <a:t>03</a:t>
              </a:r>
              <a:endParaRPr kumimoji="1" lang="zh-CN" altLang="en-US" sz="2100" dirty="0">
                <a:solidFill>
                  <a:schemeClr val="bg1"/>
                </a:solidFill>
                <a:cs typeface="+mn-ea"/>
                <a:sym typeface="+mn-lt"/>
              </a:endParaRPr>
            </a:p>
          </p:txBody>
        </p:sp>
      </p:grpSp>
      <p:grpSp>
        <p:nvGrpSpPr>
          <p:cNvPr id="169" name="组 67"/>
          <p:cNvGrpSpPr/>
          <p:nvPr/>
        </p:nvGrpSpPr>
        <p:grpSpPr>
          <a:xfrm rot="18514101">
            <a:off x="5150651" y="756907"/>
            <a:ext cx="517586" cy="517586"/>
            <a:chOff x="6418053" y="4537494"/>
            <a:chExt cx="690114" cy="690114"/>
          </a:xfrm>
          <a:solidFill>
            <a:srgbClr val="DA1D27"/>
          </a:solidFill>
        </p:grpSpPr>
        <p:sp>
          <p:nvSpPr>
            <p:cNvPr id="170" name="矩形 169"/>
            <p:cNvSpPr/>
            <p:nvPr/>
          </p:nvSpPr>
          <p:spPr>
            <a:xfrm>
              <a:off x="6418053" y="4537494"/>
              <a:ext cx="690114" cy="6901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cs typeface="+mn-ea"/>
                <a:sym typeface="+mn-lt"/>
              </a:endParaRPr>
            </a:p>
          </p:txBody>
        </p:sp>
        <p:sp>
          <p:nvSpPr>
            <p:cNvPr id="171" name="文本框 170"/>
            <p:cNvSpPr txBox="1"/>
            <p:nvPr/>
          </p:nvSpPr>
          <p:spPr>
            <a:xfrm>
              <a:off x="6428403" y="4618328"/>
              <a:ext cx="669414" cy="553997"/>
            </a:xfrm>
            <a:prstGeom prst="rect">
              <a:avLst/>
            </a:prstGeom>
            <a:grpFill/>
          </p:spPr>
          <p:txBody>
            <a:bodyPr wrap="none" rtlCol="0">
              <a:spAutoFit/>
            </a:bodyPr>
            <a:lstStyle/>
            <a:p>
              <a:r>
                <a:rPr kumimoji="1" lang="en-US" altLang="zh-CN" sz="2100" dirty="0">
                  <a:solidFill>
                    <a:schemeClr val="bg1"/>
                  </a:solidFill>
                  <a:cs typeface="+mn-ea"/>
                  <a:sym typeface="+mn-lt"/>
                </a:rPr>
                <a:t>04</a:t>
              </a:r>
              <a:endParaRPr kumimoji="1" lang="zh-CN" altLang="en-US" sz="2100" dirty="0">
                <a:solidFill>
                  <a:schemeClr val="bg1"/>
                </a:solidFill>
                <a:cs typeface="+mn-ea"/>
                <a:sym typeface="+mn-lt"/>
              </a:endParaRPr>
            </a:p>
          </p:txBody>
        </p:sp>
      </p:grpSp>
      <p:sp>
        <p:nvSpPr>
          <p:cNvPr id="42" name="TextBox 4"/>
          <p:cNvSpPr txBox="1"/>
          <p:nvPr/>
        </p:nvSpPr>
        <p:spPr>
          <a:xfrm>
            <a:off x="8497450" y="142829"/>
            <a:ext cx="453650" cy="152400"/>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http://www.www.2ppt.com/hangye/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blinds(horizontal)">
                                      <p:cBhvr>
                                        <p:cTn id="7" dur="500"/>
                                        <p:tgtEl>
                                          <p:spTgt spid="1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1000"/>
                                        <p:tgtEl>
                                          <p:spTgt spid="150"/>
                                        </p:tgtEl>
                                      </p:cBhvr>
                                    </p:animEffect>
                                    <p:anim calcmode="lin" valueType="num">
                                      <p:cBhvr>
                                        <p:cTn id="15" dur="1000" fill="hold"/>
                                        <p:tgtEl>
                                          <p:spTgt spid="150"/>
                                        </p:tgtEl>
                                        <p:attrNameLst>
                                          <p:attrName>ppt_x</p:attrName>
                                        </p:attrNameLst>
                                      </p:cBhvr>
                                      <p:tavLst>
                                        <p:tav tm="0">
                                          <p:val>
                                            <p:strVal val="#ppt_x"/>
                                          </p:val>
                                        </p:tav>
                                        <p:tav tm="100000">
                                          <p:val>
                                            <p:strVal val="#ppt_x"/>
                                          </p:val>
                                        </p:tav>
                                      </p:tavLst>
                                    </p:anim>
                                    <p:anim calcmode="lin" valueType="num">
                                      <p:cBhvr>
                                        <p:cTn id="16" dur="1000" fill="hold"/>
                                        <p:tgtEl>
                                          <p:spTgt spid="15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1000"/>
                                        <p:tgtEl>
                                          <p:spTgt spid="151"/>
                                        </p:tgtEl>
                                      </p:cBhvr>
                                    </p:animEffect>
                                    <p:anim calcmode="lin" valueType="num">
                                      <p:cBhvr>
                                        <p:cTn id="20" dur="1000" fill="hold"/>
                                        <p:tgtEl>
                                          <p:spTgt spid="151"/>
                                        </p:tgtEl>
                                        <p:attrNameLst>
                                          <p:attrName>ppt_x</p:attrName>
                                        </p:attrNameLst>
                                      </p:cBhvr>
                                      <p:tavLst>
                                        <p:tav tm="0">
                                          <p:val>
                                            <p:strVal val="#ppt_x"/>
                                          </p:val>
                                        </p:tav>
                                        <p:tav tm="100000">
                                          <p:val>
                                            <p:strVal val="#ppt_x"/>
                                          </p:val>
                                        </p:tav>
                                      </p:tavLst>
                                    </p:anim>
                                    <p:anim calcmode="lin" valueType="num">
                                      <p:cBhvr>
                                        <p:cTn id="21" dur="1000" fill="hold"/>
                                        <p:tgtEl>
                                          <p:spTgt spid="15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5" presetClass="entr" presetSubtype="0" fill="hold" nodeType="afterEffect">
                                  <p:stCondLst>
                                    <p:cond delay="0"/>
                                  </p:stCondLst>
                                  <p:childTnLst>
                                    <p:set>
                                      <p:cBhvr>
                                        <p:cTn id="24" dur="1" fill="hold">
                                          <p:stCondLst>
                                            <p:cond delay="0"/>
                                          </p:stCondLst>
                                        </p:cTn>
                                        <p:tgtEl>
                                          <p:spTgt spid="152"/>
                                        </p:tgtEl>
                                        <p:attrNameLst>
                                          <p:attrName>style.visibility</p:attrName>
                                        </p:attrNameLst>
                                      </p:cBhvr>
                                      <p:to>
                                        <p:strVal val="visible"/>
                                      </p:to>
                                    </p:set>
                                    <p:anim calcmode="lin" valueType="num">
                                      <p:cBhvr>
                                        <p:cTn id="25" dur="500" decel="50000" fill="hold">
                                          <p:stCondLst>
                                            <p:cond delay="0"/>
                                          </p:stCondLst>
                                        </p:cTn>
                                        <p:tgtEl>
                                          <p:spTgt spid="152"/>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152"/>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152"/>
                                        </p:tgtEl>
                                        <p:attrNameLst>
                                          <p:attrName>ppt_w</p:attrName>
                                        </p:attrNameLst>
                                      </p:cBhvr>
                                      <p:tavLst>
                                        <p:tav tm="0">
                                          <p:val>
                                            <p:strVal val="#ppt_w*.05"/>
                                          </p:val>
                                        </p:tav>
                                        <p:tav tm="100000">
                                          <p:val>
                                            <p:strVal val="#ppt_w"/>
                                          </p:val>
                                        </p:tav>
                                      </p:tavLst>
                                    </p:anim>
                                    <p:anim calcmode="lin" valueType="num">
                                      <p:cBhvr>
                                        <p:cTn id="28" dur="1000" fill="hold"/>
                                        <p:tgtEl>
                                          <p:spTgt spid="152"/>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152"/>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152"/>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152"/>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152"/>
                                        </p:tgtEl>
                                      </p:cBhvr>
                                    </p:animEffect>
                                  </p:childTnLst>
                                </p:cTn>
                              </p:par>
                              <p:par>
                                <p:cTn id="33" presetID="25" presetClass="entr" presetSubtype="0" fill="hold" nodeType="withEffect">
                                  <p:stCondLst>
                                    <p:cond delay="250"/>
                                  </p:stCondLst>
                                  <p:childTnLst>
                                    <p:set>
                                      <p:cBhvr>
                                        <p:cTn id="34" dur="1" fill="hold">
                                          <p:stCondLst>
                                            <p:cond delay="0"/>
                                          </p:stCondLst>
                                        </p:cTn>
                                        <p:tgtEl>
                                          <p:spTgt spid="163"/>
                                        </p:tgtEl>
                                        <p:attrNameLst>
                                          <p:attrName>style.visibility</p:attrName>
                                        </p:attrNameLst>
                                      </p:cBhvr>
                                      <p:to>
                                        <p:strVal val="visible"/>
                                      </p:to>
                                    </p:set>
                                    <p:anim calcmode="lin" valueType="num">
                                      <p:cBhvr>
                                        <p:cTn id="35" dur="500" decel="50000" fill="hold">
                                          <p:stCondLst>
                                            <p:cond delay="0"/>
                                          </p:stCondLst>
                                        </p:cTn>
                                        <p:tgtEl>
                                          <p:spTgt spid="163"/>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163"/>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163"/>
                                        </p:tgtEl>
                                        <p:attrNameLst>
                                          <p:attrName>ppt_w</p:attrName>
                                        </p:attrNameLst>
                                      </p:cBhvr>
                                      <p:tavLst>
                                        <p:tav tm="0">
                                          <p:val>
                                            <p:strVal val="#ppt_w*.05"/>
                                          </p:val>
                                        </p:tav>
                                        <p:tav tm="100000">
                                          <p:val>
                                            <p:strVal val="#ppt_w"/>
                                          </p:val>
                                        </p:tav>
                                      </p:tavLst>
                                    </p:anim>
                                    <p:anim calcmode="lin" valueType="num">
                                      <p:cBhvr>
                                        <p:cTn id="38" dur="1000" fill="hold"/>
                                        <p:tgtEl>
                                          <p:spTgt spid="163"/>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163"/>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163"/>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163"/>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163"/>
                                        </p:tgtEl>
                                      </p:cBhvr>
                                    </p:animEffect>
                                  </p:childTnLst>
                                </p:cTn>
                              </p:par>
                              <p:par>
                                <p:cTn id="43" presetID="25" presetClass="entr" presetSubtype="0" fill="hold" nodeType="withEffect">
                                  <p:stCondLst>
                                    <p:cond delay="50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decel="50000" fill="hold">
                                          <p:stCondLst>
                                            <p:cond delay="0"/>
                                          </p:stCondLst>
                                        </p:cTn>
                                        <p:tgtEl>
                                          <p:spTgt spid="166"/>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166"/>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166"/>
                                        </p:tgtEl>
                                        <p:attrNameLst>
                                          <p:attrName>ppt_w</p:attrName>
                                        </p:attrNameLst>
                                      </p:cBhvr>
                                      <p:tavLst>
                                        <p:tav tm="0">
                                          <p:val>
                                            <p:strVal val="#ppt_w*.05"/>
                                          </p:val>
                                        </p:tav>
                                        <p:tav tm="100000">
                                          <p:val>
                                            <p:strVal val="#ppt_w"/>
                                          </p:val>
                                        </p:tav>
                                      </p:tavLst>
                                    </p:anim>
                                    <p:anim calcmode="lin" valueType="num">
                                      <p:cBhvr>
                                        <p:cTn id="48" dur="1000" fill="hold"/>
                                        <p:tgtEl>
                                          <p:spTgt spid="166"/>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166"/>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166"/>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166"/>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166"/>
                                        </p:tgtEl>
                                      </p:cBhvr>
                                    </p:animEffect>
                                  </p:childTnLst>
                                </p:cTn>
                              </p:par>
                              <p:par>
                                <p:cTn id="53" presetID="25" presetClass="entr" presetSubtype="0" fill="hold" nodeType="withEffect">
                                  <p:stCondLst>
                                    <p:cond delay="500"/>
                                  </p:stCondLst>
                                  <p:childTnLst>
                                    <p:set>
                                      <p:cBhvr>
                                        <p:cTn id="54" dur="1" fill="hold">
                                          <p:stCondLst>
                                            <p:cond delay="0"/>
                                          </p:stCondLst>
                                        </p:cTn>
                                        <p:tgtEl>
                                          <p:spTgt spid="169"/>
                                        </p:tgtEl>
                                        <p:attrNameLst>
                                          <p:attrName>style.visibility</p:attrName>
                                        </p:attrNameLst>
                                      </p:cBhvr>
                                      <p:to>
                                        <p:strVal val="visible"/>
                                      </p:to>
                                    </p:set>
                                    <p:anim calcmode="lin" valueType="num">
                                      <p:cBhvr>
                                        <p:cTn id="55" dur="500" decel="50000" fill="hold">
                                          <p:stCondLst>
                                            <p:cond delay="0"/>
                                          </p:stCondLst>
                                        </p:cTn>
                                        <p:tgtEl>
                                          <p:spTgt spid="169"/>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169"/>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169"/>
                                        </p:tgtEl>
                                        <p:attrNameLst>
                                          <p:attrName>ppt_w</p:attrName>
                                        </p:attrNameLst>
                                      </p:cBhvr>
                                      <p:tavLst>
                                        <p:tav tm="0">
                                          <p:val>
                                            <p:strVal val="#ppt_w*.05"/>
                                          </p:val>
                                        </p:tav>
                                        <p:tav tm="100000">
                                          <p:val>
                                            <p:strVal val="#ppt_w"/>
                                          </p:val>
                                        </p:tav>
                                      </p:tavLst>
                                    </p:anim>
                                    <p:anim calcmode="lin" valueType="num">
                                      <p:cBhvr>
                                        <p:cTn id="58" dur="1000" fill="hold"/>
                                        <p:tgtEl>
                                          <p:spTgt spid="169"/>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169"/>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169"/>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169"/>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169"/>
                                        </p:tgtEl>
                                      </p:cBhvr>
                                    </p:animEffect>
                                  </p:childTnLst>
                                </p:cTn>
                              </p:par>
                            </p:childTnLst>
                          </p:cTn>
                        </p:par>
                        <p:par>
                          <p:cTn id="63" fill="hold">
                            <p:stCondLst>
                              <p:cond delay="2500"/>
                            </p:stCondLst>
                            <p:childTnLst>
                              <p:par>
                                <p:cTn id="64" presetID="22" presetClass="entr" presetSubtype="8" fill="hold" nodeType="afterEffect">
                                  <p:stCondLst>
                                    <p:cond delay="0"/>
                                  </p:stCondLst>
                                  <p:childTnLst>
                                    <p:set>
                                      <p:cBhvr>
                                        <p:cTn id="65" dur="1" fill="hold">
                                          <p:stCondLst>
                                            <p:cond delay="0"/>
                                          </p:stCondLst>
                                        </p:cTn>
                                        <p:tgtEl>
                                          <p:spTgt spid="158"/>
                                        </p:tgtEl>
                                        <p:attrNameLst>
                                          <p:attrName>style.visibility</p:attrName>
                                        </p:attrNameLst>
                                      </p:cBhvr>
                                      <p:to>
                                        <p:strVal val="visible"/>
                                      </p:to>
                                    </p:set>
                                    <p:animEffect transition="in" filter="wipe(left)">
                                      <p:cBhvr>
                                        <p:cTn id="66" dur="500"/>
                                        <p:tgtEl>
                                          <p:spTgt spid="158"/>
                                        </p:tgtEl>
                                      </p:cBhvr>
                                    </p:animEffect>
                                  </p:childTnLst>
                                </p:cTn>
                              </p:par>
                            </p:childTnLst>
                          </p:cTn>
                        </p:par>
                        <p:par>
                          <p:cTn id="67" fill="hold">
                            <p:stCondLst>
                              <p:cond delay="3000"/>
                            </p:stCondLst>
                            <p:childTnLst>
                              <p:par>
                                <p:cTn id="68" presetID="22" presetClass="entr" presetSubtype="8" fill="hold" grpId="0" nodeType="afterEffect">
                                  <p:stCondLst>
                                    <p:cond delay="0"/>
                                  </p:stCondLst>
                                  <p:iterate type="lt">
                                    <p:tmPct val="10000"/>
                                  </p:iterate>
                                  <p:childTnLst>
                                    <p:set>
                                      <p:cBhvr>
                                        <p:cTn id="69" dur="1" fill="hold">
                                          <p:stCondLst>
                                            <p:cond delay="0"/>
                                          </p:stCondLst>
                                        </p:cTn>
                                        <p:tgtEl>
                                          <p:spTgt spid="159"/>
                                        </p:tgtEl>
                                        <p:attrNameLst>
                                          <p:attrName>style.visibility</p:attrName>
                                        </p:attrNameLst>
                                      </p:cBhvr>
                                      <p:to>
                                        <p:strVal val="visible"/>
                                      </p:to>
                                    </p:set>
                                    <p:animEffect transition="in" filter="wipe(left)">
                                      <p:cBhvr>
                                        <p:cTn id="70" dur="500"/>
                                        <p:tgtEl>
                                          <p:spTgt spid="159"/>
                                        </p:tgtEl>
                                      </p:cBhvr>
                                    </p:animEffect>
                                  </p:childTnLst>
                                </p:cTn>
                              </p:par>
                            </p:childTnLst>
                          </p:cTn>
                        </p:par>
                        <p:par>
                          <p:cTn id="71" fill="hold">
                            <p:stCondLst>
                              <p:cond delay="3650"/>
                            </p:stCondLst>
                            <p:childTnLst>
                              <p:par>
                                <p:cTn id="72" presetID="22" presetClass="entr" presetSubtype="8"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wipe(left)">
                                      <p:cBhvr>
                                        <p:cTn id="74" dur="500"/>
                                        <p:tgtEl>
                                          <p:spTgt spid="157"/>
                                        </p:tgtEl>
                                      </p:cBhvr>
                                    </p:animEffect>
                                  </p:childTnLst>
                                </p:cTn>
                              </p:par>
                            </p:childTnLst>
                          </p:cTn>
                        </p:par>
                        <p:par>
                          <p:cTn id="75" fill="hold">
                            <p:stCondLst>
                              <p:cond delay="4150"/>
                            </p:stCondLst>
                            <p:childTnLst>
                              <p:par>
                                <p:cTn id="76" presetID="22" presetClass="entr" presetSubtype="8" fill="hold" grpId="0" nodeType="afterEffect">
                                  <p:stCondLst>
                                    <p:cond delay="0"/>
                                  </p:stCondLst>
                                  <p:iterate type="lt">
                                    <p:tmPct val="10000"/>
                                  </p:iterate>
                                  <p:childTnLst>
                                    <p:set>
                                      <p:cBhvr>
                                        <p:cTn id="77" dur="1" fill="hold">
                                          <p:stCondLst>
                                            <p:cond delay="0"/>
                                          </p:stCondLst>
                                        </p:cTn>
                                        <p:tgtEl>
                                          <p:spTgt spid="160"/>
                                        </p:tgtEl>
                                        <p:attrNameLst>
                                          <p:attrName>style.visibility</p:attrName>
                                        </p:attrNameLst>
                                      </p:cBhvr>
                                      <p:to>
                                        <p:strVal val="visible"/>
                                      </p:to>
                                    </p:set>
                                    <p:animEffect transition="in" filter="wipe(left)">
                                      <p:cBhvr>
                                        <p:cTn id="78" dur="500"/>
                                        <p:tgtEl>
                                          <p:spTgt spid="160"/>
                                        </p:tgtEl>
                                      </p:cBhvr>
                                    </p:animEffect>
                                  </p:childTnLst>
                                </p:cTn>
                              </p:par>
                            </p:childTnLst>
                          </p:cTn>
                        </p:par>
                        <p:par>
                          <p:cTn id="79" fill="hold">
                            <p:stCondLst>
                              <p:cond delay="4800"/>
                            </p:stCondLst>
                            <p:childTnLst>
                              <p:par>
                                <p:cTn id="80" presetID="22" presetClass="entr" presetSubtype="8" fill="hold" nodeType="afterEffect">
                                  <p:stCondLst>
                                    <p:cond delay="0"/>
                                  </p:stCondLst>
                                  <p:childTnLst>
                                    <p:set>
                                      <p:cBhvr>
                                        <p:cTn id="81" dur="1" fill="hold">
                                          <p:stCondLst>
                                            <p:cond delay="0"/>
                                          </p:stCondLst>
                                        </p:cTn>
                                        <p:tgtEl>
                                          <p:spTgt spid="156"/>
                                        </p:tgtEl>
                                        <p:attrNameLst>
                                          <p:attrName>style.visibility</p:attrName>
                                        </p:attrNameLst>
                                      </p:cBhvr>
                                      <p:to>
                                        <p:strVal val="visible"/>
                                      </p:to>
                                    </p:set>
                                    <p:animEffect transition="in" filter="wipe(left)">
                                      <p:cBhvr>
                                        <p:cTn id="82" dur="500"/>
                                        <p:tgtEl>
                                          <p:spTgt spid="156"/>
                                        </p:tgtEl>
                                      </p:cBhvr>
                                    </p:animEffect>
                                  </p:childTnLst>
                                </p:cTn>
                              </p:par>
                            </p:childTnLst>
                          </p:cTn>
                        </p:par>
                        <p:par>
                          <p:cTn id="83" fill="hold">
                            <p:stCondLst>
                              <p:cond delay="5300"/>
                            </p:stCondLst>
                            <p:childTnLst>
                              <p:par>
                                <p:cTn id="84" presetID="22" presetClass="entr" presetSubtype="8" fill="hold" grpId="0" nodeType="afterEffect">
                                  <p:stCondLst>
                                    <p:cond delay="0"/>
                                  </p:stCondLst>
                                  <p:iterate type="lt">
                                    <p:tmPct val="10000"/>
                                  </p:iterate>
                                  <p:childTnLst>
                                    <p:set>
                                      <p:cBhvr>
                                        <p:cTn id="85" dur="1" fill="hold">
                                          <p:stCondLst>
                                            <p:cond delay="0"/>
                                          </p:stCondLst>
                                        </p:cTn>
                                        <p:tgtEl>
                                          <p:spTgt spid="161"/>
                                        </p:tgtEl>
                                        <p:attrNameLst>
                                          <p:attrName>style.visibility</p:attrName>
                                        </p:attrNameLst>
                                      </p:cBhvr>
                                      <p:to>
                                        <p:strVal val="visible"/>
                                      </p:to>
                                    </p:set>
                                    <p:animEffect transition="in" filter="wipe(left)">
                                      <p:cBhvr>
                                        <p:cTn id="86" dur="500"/>
                                        <p:tgtEl>
                                          <p:spTgt spid="161"/>
                                        </p:tgtEl>
                                      </p:cBhvr>
                                    </p:animEffect>
                                  </p:childTnLst>
                                </p:cTn>
                              </p:par>
                            </p:childTnLst>
                          </p:cTn>
                        </p:par>
                        <p:par>
                          <p:cTn id="87" fill="hold">
                            <p:stCondLst>
                              <p:cond delay="5949"/>
                            </p:stCondLst>
                            <p:childTnLst>
                              <p:par>
                                <p:cTn id="88" presetID="22" presetClass="entr" presetSubtype="8" fill="hold" nodeType="afterEffect">
                                  <p:stCondLst>
                                    <p:cond delay="0"/>
                                  </p:stCondLst>
                                  <p:childTnLst>
                                    <p:set>
                                      <p:cBhvr>
                                        <p:cTn id="89" dur="1" fill="hold">
                                          <p:stCondLst>
                                            <p:cond delay="0"/>
                                          </p:stCondLst>
                                        </p:cTn>
                                        <p:tgtEl>
                                          <p:spTgt spid="155"/>
                                        </p:tgtEl>
                                        <p:attrNameLst>
                                          <p:attrName>style.visibility</p:attrName>
                                        </p:attrNameLst>
                                      </p:cBhvr>
                                      <p:to>
                                        <p:strVal val="visible"/>
                                      </p:to>
                                    </p:set>
                                    <p:animEffect transition="in" filter="wipe(left)">
                                      <p:cBhvr>
                                        <p:cTn id="90" dur="500"/>
                                        <p:tgtEl>
                                          <p:spTgt spid="155"/>
                                        </p:tgtEl>
                                      </p:cBhvr>
                                    </p:animEffect>
                                  </p:childTnLst>
                                </p:cTn>
                              </p:par>
                            </p:childTnLst>
                          </p:cTn>
                        </p:par>
                        <p:par>
                          <p:cTn id="91" fill="hold">
                            <p:stCondLst>
                              <p:cond delay="6449"/>
                            </p:stCondLst>
                            <p:childTnLst>
                              <p:par>
                                <p:cTn id="92" presetID="22" presetClass="entr" presetSubtype="8" fill="hold" grpId="0" nodeType="afterEffect">
                                  <p:stCondLst>
                                    <p:cond delay="0"/>
                                  </p:stCondLst>
                                  <p:iterate type="lt">
                                    <p:tmPct val="10000"/>
                                  </p:iterate>
                                  <p:childTnLst>
                                    <p:set>
                                      <p:cBhvr>
                                        <p:cTn id="93" dur="1" fill="hold">
                                          <p:stCondLst>
                                            <p:cond delay="0"/>
                                          </p:stCondLst>
                                        </p:cTn>
                                        <p:tgtEl>
                                          <p:spTgt spid="162"/>
                                        </p:tgtEl>
                                        <p:attrNameLst>
                                          <p:attrName>style.visibility</p:attrName>
                                        </p:attrNameLst>
                                      </p:cBhvr>
                                      <p:to>
                                        <p:strVal val="visible"/>
                                      </p:to>
                                    </p:set>
                                    <p:animEffect transition="in" filter="wipe(left)">
                                      <p:cBhvr>
                                        <p:cTn id="94"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P spid="150" grpId="0"/>
      <p:bldP spid="151" grpId="0"/>
      <p:bldP spid="159" grpId="0"/>
      <p:bldP spid="160" grpId="0"/>
      <p:bldP spid="161" grpId="0"/>
      <p:bldP spid="1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4665060"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体验增强模块</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通用型</a:t>
            </a:r>
            <a:r>
              <a:rPr lang="en-US" altLang="zh-CN" sz="2400" b="1" dirty="0">
                <a:solidFill>
                  <a:schemeClr val="tx1">
                    <a:lumMod val="75000"/>
                    <a:lumOff val="25000"/>
                  </a:schemeClr>
                </a:solidFill>
                <a:cs typeface="+mn-ea"/>
                <a:sym typeface="+mn-lt"/>
              </a:rPr>
              <a:t>LLM</a:t>
            </a:r>
            <a:r>
              <a:rPr lang="zh-CN" altLang="en-US" sz="2400" b="1" dirty="0">
                <a:solidFill>
                  <a:schemeClr val="tx1">
                    <a:lumMod val="75000"/>
                    <a:lumOff val="25000"/>
                  </a:schemeClr>
                </a:solidFill>
                <a:cs typeface="+mn-ea"/>
                <a:sym typeface="+mn-lt"/>
              </a:rPr>
              <a:t>服务器</a:t>
            </a:r>
          </a:p>
        </p:txBody>
      </p:sp>
      <p:grpSp>
        <p:nvGrpSpPr>
          <p:cNvPr id="74" name="组合 73"/>
          <p:cNvGrpSpPr/>
          <p:nvPr/>
        </p:nvGrpSpPr>
        <p:grpSpPr>
          <a:xfrm>
            <a:off x="3889733" y="1470068"/>
            <a:ext cx="1364535" cy="2832084"/>
            <a:chOff x="4923304" y="1684213"/>
            <a:chExt cx="2229277" cy="4626854"/>
          </a:xfrm>
        </p:grpSpPr>
        <p:sp>
          <p:nvSpPr>
            <p:cNvPr id="75" name="Freeform 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793154" y="2315778"/>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r>
                <a:rPr lang="en-US" sz="2325" b="1" dirty="0">
                  <a:solidFill>
                    <a:schemeClr val="bg1"/>
                  </a:solidFill>
                  <a:cs typeface="+mn-ea"/>
                  <a:sym typeface="+mn-lt"/>
                </a:rPr>
                <a:t> </a:t>
              </a:r>
            </a:p>
          </p:txBody>
        </p:sp>
        <p:sp>
          <p:nvSpPr>
            <p:cNvPr id="76" name="Freeform 4"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306522" y="3320269"/>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r>
                <a:rPr lang="en-US" sz="2325" b="1" dirty="0">
                  <a:solidFill>
                    <a:schemeClr val="bg1"/>
                  </a:solidFill>
                  <a:cs typeface="+mn-ea"/>
                  <a:sym typeface="+mn-lt"/>
                </a:rPr>
                <a:t> </a:t>
              </a:r>
            </a:p>
          </p:txBody>
        </p:sp>
        <p:sp>
          <p:nvSpPr>
            <p:cNvPr id="77" name="Freeform 5"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793154" y="4299283"/>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endParaRPr lang="en-US" sz="2325" b="1">
                <a:solidFill>
                  <a:schemeClr val="bg1"/>
                </a:solidFill>
                <a:cs typeface="+mn-ea"/>
                <a:sym typeface="+mn-lt"/>
              </a:endParaRPr>
            </a:p>
          </p:txBody>
        </p:sp>
        <p:sp>
          <p:nvSpPr>
            <p:cNvPr id="78" name="Freeform 6"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SpPr/>
            <p:nvPr/>
          </p:nvSpPr>
          <p:spPr>
            <a:xfrm>
              <a:off x="5306522" y="5329250"/>
              <a:ext cx="973591" cy="486745"/>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764" tIns="14764" rIns="14764" bIns="14764" numCol="1" spcCol="1270" anchor="ctr" anchorCtr="0">
              <a:noAutofit/>
            </a:bodyPr>
            <a:lstStyle/>
            <a:p>
              <a:pPr algn="ctr" defTabSz="1033780">
                <a:lnSpc>
                  <a:spcPct val="90000"/>
                </a:lnSpc>
                <a:spcBef>
                  <a:spcPct val="0"/>
                </a:spcBef>
                <a:spcAft>
                  <a:spcPct val="35000"/>
                </a:spcAft>
              </a:pPr>
              <a:r>
                <a:rPr lang="en-US" sz="2325" b="1" dirty="0">
                  <a:solidFill>
                    <a:schemeClr val="bg1"/>
                  </a:solidFill>
                  <a:cs typeface="+mn-ea"/>
                  <a:sym typeface="+mn-lt"/>
                </a:rPr>
                <a:t> </a:t>
              </a:r>
            </a:p>
          </p:txBody>
        </p:sp>
        <p:grpSp>
          <p:nvGrpSpPr>
            <p:cNvPr id="79" name="Group 7"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5407972" y="3693193"/>
              <a:ext cx="1744609" cy="1744787"/>
              <a:chOff x="5466028" y="3573608"/>
              <a:chExt cx="1744609" cy="1744787"/>
            </a:xfrm>
          </p:grpSpPr>
          <p:sp>
            <p:nvSpPr>
              <p:cNvPr id="89" name="Circular Arrow 8"/>
              <p:cNvSpPr/>
              <p:nvPr/>
            </p:nvSpPr>
            <p:spPr>
              <a:xfrm>
                <a:off x="5466028" y="3573608"/>
                <a:ext cx="1744609" cy="1744787"/>
              </a:xfrm>
              <a:prstGeom prst="circularArrow">
                <a:avLst>
                  <a:gd name="adj1" fmla="val 10980"/>
                  <a:gd name="adj2" fmla="val 1142322"/>
                  <a:gd name="adj3" fmla="val 4500000"/>
                  <a:gd name="adj4" fmla="val 13500000"/>
                  <a:gd name="adj5" fmla="val 1250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90" name="Oval 9"/>
              <p:cNvSpPr/>
              <p:nvPr/>
            </p:nvSpPr>
            <p:spPr>
              <a:xfrm>
                <a:off x="6018081" y="4121528"/>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C</a:t>
                </a:r>
                <a:endParaRPr lang="en-US" sz="1500" kern="0" dirty="0">
                  <a:solidFill>
                    <a:schemeClr val="bg1"/>
                  </a:solidFill>
                  <a:cs typeface="+mn-ea"/>
                  <a:sym typeface="+mn-lt"/>
                </a:endParaRPr>
              </a:p>
            </p:txBody>
          </p:sp>
        </p:grpSp>
        <p:grpSp>
          <p:nvGrpSpPr>
            <p:cNvPr id="80" name="Group 10"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5047662" y="4811504"/>
              <a:ext cx="1498839" cy="1499563"/>
              <a:chOff x="5105718" y="4691919"/>
              <a:chExt cx="1498839" cy="1499563"/>
            </a:xfrm>
          </p:grpSpPr>
          <p:sp>
            <p:nvSpPr>
              <p:cNvPr id="87" name="Block Arc 11"/>
              <p:cNvSpPr/>
              <p:nvPr/>
            </p:nvSpPr>
            <p:spPr>
              <a:xfrm>
                <a:off x="5105718" y="4691919"/>
                <a:ext cx="1498839" cy="1499563"/>
              </a:xfrm>
              <a:prstGeom prst="blockArc">
                <a:avLst>
                  <a:gd name="adj1" fmla="val 0"/>
                  <a:gd name="adj2" fmla="val 18900000"/>
                  <a:gd name="adj3" fmla="val 1274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88" name="Oval 12"/>
              <p:cNvSpPr/>
              <p:nvPr/>
            </p:nvSpPr>
            <p:spPr>
              <a:xfrm>
                <a:off x="5576543" y="5163711"/>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D</a:t>
                </a:r>
                <a:endParaRPr lang="en-US" sz="1500" kern="0" dirty="0">
                  <a:solidFill>
                    <a:schemeClr val="bg1"/>
                  </a:solidFill>
                  <a:cs typeface="+mn-ea"/>
                  <a:sym typeface="+mn-lt"/>
                </a:endParaRPr>
              </a:p>
            </p:txBody>
          </p:sp>
        </p:grpSp>
        <p:grpSp>
          <p:nvGrpSpPr>
            <p:cNvPr id="81" name="Group 1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4923304" y="2686852"/>
              <a:ext cx="1744609" cy="1744787"/>
              <a:chOff x="4981360" y="2567267"/>
              <a:chExt cx="1744609" cy="1744787"/>
            </a:xfrm>
          </p:grpSpPr>
          <p:sp>
            <p:nvSpPr>
              <p:cNvPr id="85" name="Shape 14"/>
              <p:cNvSpPr/>
              <p:nvPr/>
            </p:nvSpPr>
            <p:spPr>
              <a:xfrm>
                <a:off x="4981360" y="2567267"/>
                <a:ext cx="1744609" cy="1744787"/>
              </a:xfrm>
              <a:prstGeom prst="leftCircularArrow">
                <a:avLst>
                  <a:gd name="adj1" fmla="val 10980"/>
                  <a:gd name="adj2" fmla="val 1142322"/>
                  <a:gd name="adj3" fmla="val 6300000"/>
                  <a:gd name="adj4" fmla="val 18900000"/>
                  <a:gd name="adj5" fmla="val 1250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86" name="Oval 15"/>
              <p:cNvSpPr/>
              <p:nvPr/>
            </p:nvSpPr>
            <p:spPr>
              <a:xfrm>
                <a:off x="5576543" y="3163803"/>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B</a:t>
                </a:r>
                <a:endParaRPr lang="en-US" sz="1500" kern="0" dirty="0">
                  <a:solidFill>
                    <a:schemeClr val="bg1"/>
                  </a:solidFill>
                  <a:cs typeface="+mn-ea"/>
                  <a:sym typeface="+mn-lt"/>
                </a:endParaRPr>
              </a:p>
            </p:txBody>
          </p:sp>
        </p:grpSp>
        <p:grpSp>
          <p:nvGrpSpPr>
            <p:cNvPr id="82" name="Group 16"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5407972" y="1684213"/>
              <a:ext cx="1744609" cy="1744787"/>
              <a:chOff x="5466028" y="1564628"/>
              <a:chExt cx="1744609" cy="1744787"/>
            </a:xfrm>
          </p:grpSpPr>
          <p:sp>
            <p:nvSpPr>
              <p:cNvPr id="83" name="Circular Arrow 17"/>
              <p:cNvSpPr/>
              <p:nvPr/>
            </p:nvSpPr>
            <p:spPr>
              <a:xfrm>
                <a:off x="5466028" y="1564628"/>
                <a:ext cx="1744609" cy="1744787"/>
              </a:xfrm>
              <a:prstGeom prst="circularArrow">
                <a:avLst>
                  <a:gd name="adj1" fmla="val 10980"/>
                  <a:gd name="adj2" fmla="val 1142322"/>
                  <a:gd name="adj3" fmla="val 4500000"/>
                  <a:gd name="adj4" fmla="val 10800000"/>
                  <a:gd name="adj5" fmla="val 12500"/>
                </a:avLst>
              </a:prstGeom>
              <a:solidFill>
                <a:srgbClr val="DA1D2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cs typeface="+mn-ea"/>
                  <a:sym typeface="+mn-lt"/>
                </a:endParaRPr>
              </a:p>
            </p:txBody>
          </p:sp>
          <p:sp>
            <p:nvSpPr>
              <p:cNvPr id="84" name="Oval 18"/>
              <p:cNvSpPr/>
              <p:nvPr/>
            </p:nvSpPr>
            <p:spPr>
              <a:xfrm>
                <a:off x="6050547" y="2147096"/>
                <a:ext cx="584388" cy="584388"/>
              </a:xfrm>
              <a:prstGeom prst="ellipse">
                <a:avLst/>
              </a:prstGeom>
              <a:solidFill>
                <a:srgbClr val="DA1D27"/>
              </a:solidFill>
              <a:ln w="12700" cap="flat" cmpd="sng" algn="ctr">
                <a:noFill/>
                <a:prstDash val="solid"/>
                <a:miter lim="800000"/>
              </a:ln>
              <a:effectLst/>
            </p:spPr>
            <p:txBody>
              <a:bodyPr rtlCol="0" anchor="ctr"/>
              <a:lstStyle/>
              <a:p>
                <a:pPr algn="ctr" defTabSz="1028700">
                  <a:defRPr/>
                </a:pPr>
                <a:r>
                  <a:rPr lang="id-ID" sz="1500" kern="0" dirty="0">
                    <a:solidFill>
                      <a:schemeClr val="bg1"/>
                    </a:solidFill>
                    <a:cs typeface="+mn-ea"/>
                    <a:sym typeface="+mn-lt"/>
                  </a:rPr>
                  <a:t>A</a:t>
                </a:r>
                <a:endParaRPr lang="en-US" sz="1500" kern="0" dirty="0">
                  <a:solidFill>
                    <a:schemeClr val="bg1"/>
                  </a:solidFill>
                  <a:cs typeface="+mn-ea"/>
                  <a:sym typeface="+mn-lt"/>
                </a:endParaRPr>
              </a:p>
            </p:txBody>
          </p:sp>
        </p:grpSp>
      </p:grpSp>
      <p:grpSp>
        <p:nvGrpSpPr>
          <p:cNvPr id="91" name="组合 90"/>
          <p:cNvGrpSpPr/>
          <p:nvPr/>
        </p:nvGrpSpPr>
        <p:grpSpPr>
          <a:xfrm>
            <a:off x="5363229" y="1607320"/>
            <a:ext cx="2650810" cy="838441"/>
            <a:chOff x="874713" y="3451823"/>
            <a:chExt cx="3534413" cy="1117920"/>
          </a:xfrm>
        </p:grpSpPr>
        <p:sp>
          <p:nvSpPr>
            <p:cNvPr id="92" name="矩形 91"/>
            <p:cNvSpPr/>
            <p:nvPr/>
          </p:nvSpPr>
          <p:spPr>
            <a:xfrm>
              <a:off x="874713" y="3800644"/>
              <a:ext cx="3534413" cy="76909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900" dirty="0">
                  <a:solidFill>
                    <a:schemeClr val="tx1">
                      <a:lumMod val="65000"/>
                      <a:lumOff val="35000"/>
                    </a:schemeClr>
                  </a:solidFill>
                  <a:cs typeface="+mn-ea"/>
                  <a:sym typeface="+mn-lt"/>
                </a:rPr>
                <a:t>Qwen3</a:t>
              </a:r>
              <a:r>
                <a:rPr lang="zh-CN" altLang="en-US" sz="900" dirty="0">
                  <a:solidFill>
                    <a:schemeClr val="tx1">
                      <a:lumMod val="65000"/>
                      <a:lumOff val="35000"/>
                    </a:schemeClr>
                  </a:solidFill>
                  <a:cs typeface="+mn-ea"/>
                  <a:sym typeface="+mn-lt"/>
                </a:rPr>
                <a:t>作为新一代</a:t>
              </a:r>
              <a:r>
                <a:rPr lang="en-US" altLang="zh-CN" sz="900" dirty="0">
                  <a:solidFill>
                    <a:schemeClr val="tx1">
                      <a:lumMod val="65000"/>
                      <a:lumOff val="35000"/>
                    </a:schemeClr>
                  </a:solidFill>
                  <a:cs typeface="+mn-ea"/>
                  <a:sym typeface="+mn-lt"/>
                </a:rPr>
                <a:t>Qwen</a:t>
              </a:r>
              <a:r>
                <a:rPr lang="zh-CN" altLang="en-US" sz="900" dirty="0">
                  <a:solidFill>
                    <a:schemeClr val="tx1">
                      <a:lumMod val="65000"/>
                      <a:lumOff val="35000"/>
                    </a:schemeClr>
                  </a:solidFill>
                  <a:cs typeface="+mn-ea"/>
                  <a:sym typeface="+mn-lt"/>
                </a:rPr>
                <a:t>模型，</a:t>
              </a:r>
              <a:r>
                <a:rPr lang="en-US" altLang="zh-CN" sz="900" dirty="0">
                  <a:solidFill>
                    <a:schemeClr val="tx1">
                      <a:lumMod val="65000"/>
                      <a:lumOff val="35000"/>
                    </a:schemeClr>
                  </a:solidFill>
                  <a:cs typeface="+mn-ea"/>
                  <a:sym typeface="+mn-lt"/>
                </a:rPr>
                <a:t>8B</a:t>
              </a:r>
              <a:r>
                <a:rPr lang="zh-CN" altLang="en-US" sz="900" dirty="0">
                  <a:solidFill>
                    <a:schemeClr val="tx1">
                      <a:lumMod val="65000"/>
                      <a:lumOff val="35000"/>
                    </a:schemeClr>
                  </a:solidFill>
                  <a:cs typeface="+mn-ea"/>
                  <a:sym typeface="+mn-lt"/>
                </a:rPr>
                <a:t>兼顾强大算力与快速响应，</a:t>
              </a:r>
              <a:r>
                <a:rPr lang="en-US" altLang="zh-CN" sz="900" dirty="0">
                  <a:solidFill>
                    <a:schemeClr val="tx1">
                      <a:lumMod val="65000"/>
                      <a:lumOff val="35000"/>
                    </a:schemeClr>
                  </a:solidFill>
                  <a:cs typeface="+mn-ea"/>
                  <a:sym typeface="+mn-lt"/>
                </a:rPr>
                <a:t>AWQ</a:t>
              </a:r>
              <a:r>
                <a:rPr lang="zh-CN" altLang="en-US" sz="900" dirty="0">
                  <a:solidFill>
                    <a:schemeClr val="tx1">
                      <a:lumMod val="65000"/>
                      <a:lumOff val="35000"/>
                    </a:schemeClr>
                  </a:solidFill>
                  <a:cs typeface="+mn-ea"/>
                  <a:sym typeface="+mn-lt"/>
                </a:rPr>
                <a:t>量化进一步降低部署成本。实现效率与质量的折中。</a:t>
              </a:r>
            </a:p>
          </p:txBody>
        </p:sp>
        <p:sp>
          <p:nvSpPr>
            <p:cNvPr id="93" name="矩形 92"/>
            <p:cNvSpPr/>
            <p:nvPr/>
          </p:nvSpPr>
          <p:spPr>
            <a:xfrm>
              <a:off x="874713" y="3451823"/>
              <a:ext cx="3433625" cy="3518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15" b="1" dirty="0">
                  <a:solidFill>
                    <a:schemeClr val="tx1">
                      <a:lumMod val="65000"/>
                      <a:lumOff val="35000"/>
                    </a:schemeClr>
                  </a:solidFill>
                  <a:cs typeface="+mn-ea"/>
                  <a:sym typeface="+mn-lt"/>
                </a:rPr>
                <a:t>模型选择</a:t>
              </a:r>
              <a:r>
                <a:rPr lang="en-US" altLang="zh-CN" sz="1015" b="1" dirty="0">
                  <a:solidFill>
                    <a:schemeClr val="tx1">
                      <a:lumMod val="65000"/>
                      <a:lumOff val="35000"/>
                    </a:schemeClr>
                  </a:solidFill>
                  <a:cs typeface="+mn-ea"/>
                  <a:sym typeface="+mn-lt"/>
                </a:rPr>
                <a:t>——Qwen3-8B-AWQ</a:t>
              </a:r>
            </a:p>
          </p:txBody>
        </p:sp>
      </p:grpSp>
      <p:grpSp>
        <p:nvGrpSpPr>
          <p:cNvPr id="94" name="组合 93"/>
          <p:cNvGrpSpPr/>
          <p:nvPr/>
        </p:nvGrpSpPr>
        <p:grpSpPr>
          <a:xfrm>
            <a:off x="5363229" y="2880538"/>
            <a:ext cx="2650810" cy="1170839"/>
            <a:chOff x="874713" y="3451823"/>
            <a:chExt cx="3534413" cy="1561117"/>
          </a:xfrm>
        </p:grpSpPr>
        <p:sp>
          <p:nvSpPr>
            <p:cNvPr id="95" name="矩形 94"/>
            <p:cNvSpPr/>
            <p:nvPr/>
          </p:nvSpPr>
          <p:spPr>
            <a:xfrm>
              <a:off x="874713" y="3800644"/>
              <a:ext cx="3534413" cy="121229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900" dirty="0" err="1">
                  <a:solidFill>
                    <a:schemeClr val="tx1">
                      <a:lumMod val="65000"/>
                      <a:lumOff val="35000"/>
                    </a:schemeClr>
                  </a:solidFill>
                  <a:cs typeface="+mn-ea"/>
                  <a:sym typeface="+mn-lt"/>
                </a:rPr>
                <a:t>FastAPI</a:t>
              </a:r>
              <a:r>
                <a:rPr lang="zh-CN" altLang="en-US" sz="900" dirty="0">
                  <a:solidFill>
                    <a:schemeClr val="tx1">
                      <a:lumMod val="65000"/>
                      <a:lumOff val="35000"/>
                    </a:schemeClr>
                  </a:solidFill>
                  <a:cs typeface="+mn-ea"/>
                  <a:sym typeface="+mn-lt"/>
                </a:rPr>
                <a:t>代理服务器在</a:t>
              </a:r>
              <a:r>
                <a:rPr lang="en-US" altLang="zh-CN" sz="900" dirty="0">
                  <a:solidFill>
                    <a:schemeClr val="tx1">
                      <a:lumMod val="65000"/>
                      <a:lumOff val="35000"/>
                    </a:schemeClr>
                  </a:solidFill>
                  <a:cs typeface="+mn-ea"/>
                  <a:sym typeface="+mn-lt"/>
                </a:rPr>
                <a:t>8080</a:t>
              </a:r>
              <a:r>
                <a:rPr lang="zh-CN" altLang="en-US" sz="900" dirty="0">
                  <a:solidFill>
                    <a:schemeClr val="tx1">
                      <a:lumMod val="65000"/>
                      <a:lumOff val="35000"/>
                    </a:schemeClr>
                  </a:solidFill>
                  <a:cs typeface="+mn-ea"/>
                  <a:sym typeface="+mn-lt"/>
                </a:rPr>
                <a:t>端口实现企业级</a:t>
              </a:r>
              <a:r>
                <a:rPr lang="en-US" altLang="zh-CN" sz="900" dirty="0">
                  <a:solidFill>
                    <a:schemeClr val="tx1">
                      <a:lumMod val="65000"/>
                      <a:lumOff val="35000"/>
                    </a:schemeClr>
                  </a:solidFill>
                  <a:cs typeface="+mn-ea"/>
                  <a:sym typeface="+mn-lt"/>
                </a:rPr>
                <a:t>API</a:t>
              </a:r>
              <a:r>
                <a:rPr lang="zh-CN" altLang="en-US" sz="900" dirty="0">
                  <a:solidFill>
                    <a:schemeClr val="tx1">
                      <a:lumMod val="65000"/>
                      <a:lumOff val="35000"/>
                    </a:schemeClr>
                  </a:solidFill>
                  <a:cs typeface="+mn-ea"/>
                  <a:sym typeface="+mn-lt"/>
                </a:rPr>
                <a:t>网关，支持异步流式处理、</a:t>
              </a:r>
              <a:r>
                <a:rPr lang="en-US" altLang="zh-CN" sz="900" dirty="0">
                  <a:solidFill>
                    <a:schemeClr val="tx1">
                      <a:lumMod val="65000"/>
                      <a:lumOff val="35000"/>
                    </a:schemeClr>
                  </a:solidFill>
                  <a:cs typeface="+mn-ea"/>
                  <a:sym typeface="+mn-lt"/>
                </a:rPr>
                <a:t>CORS</a:t>
              </a:r>
              <a:r>
                <a:rPr lang="zh-CN" altLang="en-US" sz="900" dirty="0">
                  <a:solidFill>
                    <a:schemeClr val="tx1">
                      <a:lumMod val="65000"/>
                      <a:lumOff val="35000"/>
                    </a:schemeClr>
                  </a:solidFill>
                  <a:cs typeface="+mn-ea"/>
                  <a:sym typeface="+mn-lt"/>
                </a:rPr>
                <a:t>跨域、生命周期管理和丰富的业务端点；公网服务层使用</a:t>
              </a:r>
              <a:r>
                <a:rPr lang="en-US" altLang="zh-CN" sz="900" dirty="0" err="1">
                  <a:solidFill>
                    <a:schemeClr val="tx1">
                      <a:lumMod val="65000"/>
                      <a:lumOff val="35000"/>
                    </a:schemeClr>
                  </a:solidFill>
                  <a:cs typeface="+mn-ea"/>
                  <a:sym typeface="+mn-lt"/>
                </a:rPr>
                <a:t>uvicorn</a:t>
              </a:r>
              <a:r>
                <a:rPr lang="zh-CN" altLang="en-US" sz="900" dirty="0">
                  <a:solidFill>
                    <a:schemeClr val="tx1">
                      <a:lumMod val="65000"/>
                      <a:lumOff val="35000"/>
                    </a:schemeClr>
                  </a:solidFill>
                  <a:cs typeface="+mn-ea"/>
                  <a:sym typeface="+mn-lt"/>
                </a:rPr>
                <a:t>作为</a:t>
              </a:r>
              <a:r>
                <a:rPr lang="en-US" altLang="zh-CN" sz="900" dirty="0">
                  <a:solidFill>
                    <a:schemeClr val="tx1">
                      <a:lumMod val="65000"/>
                      <a:lumOff val="35000"/>
                    </a:schemeClr>
                  </a:solidFill>
                  <a:cs typeface="+mn-ea"/>
                  <a:sym typeface="+mn-lt"/>
                </a:rPr>
                <a:t>ASGI</a:t>
              </a:r>
              <a:r>
                <a:rPr lang="zh-CN" altLang="en-US" sz="900" dirty="0">
                  <a:solidFill>
                    <a:schemeClr val="tx1">
                      <a:lumMod val="65000"/>
                      <a:lumOff val="35000"/>
                    </a:schemeClr>
                  </a:solidFill>
                  <a:cs typeface="+mn-ea"/>
                  <a:sym typeface="+mn-lt"/>
                </a:rPr>
                <a:t>服务器，实现完整的</a:t>
              </a:r>
              <a:r>
                <a:rPr lang="en-US" altLang="zh-CN" sz="900" dirty="0">
                  <a:solidFill>
                    <a:schemeClr val="tx1">
                      <a:lumMod val="65000"/>
                      <a:lumOff val="35000"/>
                    </a:schemeClr>
                  </a:solidFill>
                  <a:cs typeface="+mn-ea"/>
                  <a:sym typeface="+mn-lt"/>
                </a:rPr>
                <a:t>RESTful API</a:t>
              </a:r>
              <a:r>
                <a:rPr lang="zh-CN" altLang="en-US" sz="900" dirty="0">
                  <a:solidFill>
                    <a:schemeClr val="tx1">
                      <a:lumMod val="65000"/>
                      <a:lumOff val="35000"/>
                    </a:schemeClr>
                  </a:solidFill>
                  <a:cs typeface="+mn-ea"/>
                  <a:sym typeface="+mn-lt"/>
                </a:rPr>
                <a:t>设计与服务状态监控。</a:t>
              </a:r>
            </a:p>
          </p:txBody>
        </p:sp>
        <p:sp>
          <p:nvSpPr>
            <p:cNvPr id="96" name="矩形 95"/>
            <p:cNvSpPr/>
            <p:nvPr/>
          </p:nvSpPr>
          <p:spPr>
            <a:xfrm>
              <a:off x="874713" y="3451823"/>
              <a:ext cx="3534413" cy="3518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15" b="1" dirty="0">
                  <a:solidFill>
                    <a:schemeClr val="tx1">
                      <a:lumMod val="65000"/>
                      <a:lumOff val="35000"/>
                    </a:schemeClr>
                  </a:solidFill>
                  <a:cs typeface="+mn-ea"/>
                  <a:sym typeface="+mn-lt"/>
                </a:rPr>
                <a:t>本地服务器搭建</a:t>
              </a:r>
              <a:r>
                <a:rPr lang="en-US" altLang="zh-CN" sz="1015" b="1" dirty="0">
                  <a:solidFill>
                    <a:schemeClr val="tx1">
                      <a:lumMod val="65000"/>
                      <a:lumOff val="35000"/>
                    </a:schemeClr>
                  </a:solidFill>
                  <a:cs typeface="+mn-ea"/>
                  <a:sym typeface="+mn-lt"/>
                </a:rPr>
                <a:t>-</a:t>
              </a:r>
              <a:r>
                <a:rPr lang="en-US" altLang="zh-CN" sz="1015" b="1" dirty="0" err="1">
                  <a:solidFill>
                    <a:schemeClr val="tx1">
                      <a:lumMod val="65000"/>
                      <a:lumOff val="35000"/>
                    </a:schemeClr>
                  </a:solidFill>
                  <a:cs typeface="+mn-ea"/>
                  <a:sym typeface="+mn-lt"/>
                </a:rPr>
                <a:t>FastAPI+uvicorn</a:t>
              </a:r>
              <a:endParaRPr lang="zh-CN" altLang="en-US" sz="1015" b="1" dirty="0">
                <a:solidFill>
                  <a:schemeClr val="tx1">
                    <a:lumMod val="65000"/>
                    <a:lumOff val="35000"/>
                  </a:schemeClr>
                </a:solidFill>
                <a:cs typeface="+mn-ea"/>
                <a:sym typeface="+mn-lt"/>
              </a:endParaRPr>
            </a:p>
          </p:txBody>
        </p:sp>
      </p:grpSp>
      <p:grpSp>
        <p:nvGrpSpPr>
          <p:cNvPr id="97" name="组合 96"/>
          <p:cNvGrpSpPr/>
          <p:nvPr/>
        </p:nvGrpSpPr>
        <p:grpSpPr>
          <a:xfrm>
            <a:off x="1070413" y="2176755"/>
            <a:ext cx="2683747" cy="672241"/>
            <a:chOff x="830797" y="3451823"/>
            <a:chExt cx="3578329" cy="896320"/>
          </a:xfrm>
        </p:grpSpPr>
        <p:sp>
          <p:nvSpPr>
            <p:cNvPr id="98" name="矩形 97"/>
            <p:cNvSpPr/>
            <p:nvPr/>
          </p:nvSpPr>
          <p:spPr>
            <a:xfrm>
              <a:off x="874713" y="3800644"/>
              <a:ext cx="3534413" cy="547499"/>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900" dirty="0" err="1">
                  <a:solidFill>
                    <a:schemeClr val="tx1">
                      <a:lumMod val="65000"/>
                      <a:lumOff val="35000"/>
                    </a:schemeClr>
                  </a:solidFill>
                  <a:cs typeface="+mn-ea"/>
                  <a:sym typeface="+mn-lt"/>
                </a:rPr>
                <a:t>vLLM</a:t>
              </a:r>
              <a:r>
                <a:rPr lang="zh-CN" altLang="en-US" sz="900" dirty="0">
                  <a:solidFill>
                    <a:schemeClr val="tx1">
                      <a:lumMod val="65000"/>
                      <a:lumOff val="35000"/>
                    </a:schemeClr>
                  </a:solidFill>
                  <a:cs typeface="+mn-ea"/>
                  <a:sym typeface="+mn-lt"/>
                </a:rPr>
                <a:t>引擎作为高性能推理架构，运行在本地端口，通过标准的</a:t>
              </a:r>
              <a:r>
                <a:rPr lang="en-US" altLang="zh-CN" sz="900" dirty="0">
                  <a:solidFill>
                    <a:schemeClr val="tx1">
                      <a:lumMod val="65000"/>
                      <a:lumOff val="35000"/>
                    </a:schemeClr>
                  </a:solidFill>
                  <a:cs typeface="+mn-ea"/>
                  <a:sym typeface="+mn-lt"/>
                </a:rPr>
                <a:t>OpenAI</a:t>
              </a:r>
              <a:r>
                <a:rPr lang="zh-CN" altLang="en-US" sz="900" dirty="0">
                  <a:solidFill>
                    <a:schemeClr val="tx1">
                      <a:lumMod val="65000"/>
                      <a:lumOff val="35000"/>
                    </a:schemeClr>
                  </a:solidFill>
                  <a:cs typeface="+mn-ea"/>
                  <a:sym typeface="+mn-lt"/>
                </a:rPr>
                <a:t>兼容</a:t>
              </a:r>
              <a:r>
                <a:rPr lang="en-US" altLang="zh-CN" sz="900" dirty="0">
                  <a:solidFill>
                    <a:schemeClr val="tx1">
                      <a:lumMod val="65000"/>
                      <a:lumOff val="35000"/>
                    </a:schemeClr>
                  </a:solidFill>
                  <a:cs typeface="+mn-ea"/>
                  <a:sym typeface="+mn-lt"/>
                </a:rPr>
                <a:t>API</a:t>
              </a:r>
              <a:r>
                <a:rPr lang="zh-CN" altLang="en-US" sz="900" dirty="0">
                  <a:solidFill>
                    <a:schemeClr val="tx1">
                      <a:lumMod val="65000"/>
                      <a:lumOff val="35000"/>
                    </a:schemeClr>
                  </a:solidFill>
                  <a:cs typeface="+mn-ea"/>
                  <a:sym typeface="+mn-lt"/>
                </a:rPr>
                <a:t>接口提供服务</a:t>
              </a:r>
            </a:p>
          </p:txBody>
        </p:sp>
        <p:sp>
          <p:nvSpPr>
            <p:cNvPr id="99" name="矩形 98"/>
            <p:cNvSpPr/>
            <p:nvPr/>
          </p:nvSpPr>
          <p:spPr>
            <a:xfrm>
              <a:off x="830797" y="3451823"/>
              <a:ext cx="3578329" cy="35189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本地模型挂载</a:t>
              </a:r>
              <a:r>
                <a:rPr lang="en-US" altLang="zh-CN" sz="1015" b="1" dirty="0">
                  <a:solidFill>
                    <a:schemeClr val="tx1">
                      <a:lumMod val="65000"/>
                      <a:lumOff val="35000"/>
                    </a:schemeClr>
                  </a:solidFill>
                  <a:cs typeface="+mn-ea"/>
                  <a:sym typeface="+mn-lt"/>
                </a:rPr>
                <a:t>——</a:t>
              </a:r>
              <a:r>
                <a:rPr lang="en-US" altLang="zh-CN" sz="1015" b="1" dirty="0" err="1">
                  <a:solidFill>
                    <a:schemeClr val="tx1">
                      <a:lumMod val="65000"/>
                      <a:lumOff val="35000"/>
                    </a:schemeClr>
                  </a:solidFill>
                  <a:cs typeface="+mn-ea"/>
                  <a:sym typeface="+mn-lt"/>
                </a:rPr>
                <a:t>vllm</a:t>
              </a:r>
              <a:r>
                <a:rPr lang="zh-CN" altLang="en-US" sz="1015" b="1" dirty="0">
                  <a:solidFill>
                    <a:schemeClr val="tx1">
                      <a:lumMod val="65000"/>
                      <a:lumOff val="35000"/>
                    </a:schemeClr>
                  </a:solidFill>
                  <a:cs typeface="+mn-ea"/>
                  <a:sym typeface="+mn-lt"/>
                </a:rPr>
                <a:t>服务器</a:t>
              </a:r>
              <a:endParaRPr lang="en-US" altLang="zh-CN" sz="1015" b="1" dirty="0">
                <a:solidFill>
                  <a:schemeClr val="tx1">
                    <a:lumMod val="65000"/>
                    <a:lumOff val="35000"/>
                  </a:schemeClr>
                </a:solidFill>
                <a:cs typeface="+mn-ea"/>
                <a:sym typeface="+mn-lt"/>
              </a:endParaRPr>
            </a:p>
          </p:txBody>
        </p:sp>
      </p:grpSp>
      <p:grpSp>
        <p:nvGrpSpPr>
          <p:cNvPr id="100" name="组合 99"/>
          <p:cNvGrpSpPr/>
          <p:nvPr/>
        </p:nvGrpSpPr>
        <p:grpSpPr>
          <a:xfrm>
            <a:off x="1103350" y="3518523"/>
            <a:ext cx="2650810" cy="672241"/>
            <a:chOff x="874713" y="3451823"/>
            <a:chExt cx="3534413" cy="896320"/>
          </a:xfrm>
        </p:grpSpPr>
        <p:sp>
          <p:nvSpPr>
            <p:cNvPr id="101" name="矩形 100"/>
            <p:cNvSpPr/>
            <p:nvPr/>
          </p:nvSpPr>
          <p:spPr>
            <a:xfrm>
              <a:off x="874713" y="3800644"/>
              <a:ext cx="3534413" cy="54749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tx1">
                      <a:lumMod val="65000"/>
                      <a:lumOff val="35000"/>
                    </a:schemeClr>
                  </a:solidFill>
                  <a:cs typeface="+mn-ea"/>
                  <a:sym typeface="+mn-lt"/>
                </a:rPr>
                <a:t>通过</a:t>
              </a:r>
              <a:r>
                <a:rPr lang="en-US" altLang="zh-CN" sz="900" dirty="0" err="1">
                  <a:solidFill>
                    <a:schemeClr val="tx1">
                      <a:lumMod val="65000"/>
                      <a:lumOff val="35000"/>
                    </a:schemeClr>
                  </a:solidFill>
                  <a:cs typeface="+mn-ea"/>
                  <a:sym typeface="+mn-lt"/>
                </a:rPr>
                <a:t>ngrok</a:t>
              </a:r>
              <a:r>
                <a:rPr lang="zh-CN" altLang="en-US" sz="900" dirty="0">
                  <a:solidFill>
                    <a:schemeClr val="tx1">
                      <a:lumMod val="65000"/>
                      <a:lumOff val="35000"/>
                    </a:schemeClr>
                  </a:solidFill>
                  <a:cs typeface="+mn-ea"/>
                  <a:sym typeface="+mn-lt"/>
                </a:rPr>
                <a:t>隧道提供外网访问，具备生产级的监控、配置管理和错误处理能力。</a:t>
              </a:r>
            </a:p>
          </p:txBody>
        </p:sp>
        <p:sp>
          <p:nvSpPr>
            <p:cNvPr id="102" name="矩形 101"/>
            <p:cNvSpPr/>
            <p:nvPr/>
          </p:nvSpPr>
          <p:spPr>
            <a:xfrm>
              <a:off x="2167152" y="3451823"/>
              <a:ext cx="2241974" cy="35189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5" b="1" dirty="0">
                  <a:solidFill>
                    <a:schemeClr val="tx1">
                      <a:lumMod val="65000"/>
                      <a:lumOff val="35000"/>
                    </a:schemeClr>
                  </a:solidFill>
                  <a:cs typeface="+mn-ea"/>
                  <a:sym typeface="+mn-lt"/>
                </a:rPr>
                <a:t>公网端口开放</a:t>
              </a:r>
              <a:r>
                <a:rPr lang="en-US" altLang="zh-CN" sz="1015" b="1" dirty="0">
                  <a:solidFill>
                    <a:schemeClr val="tx1">
                      <a:lumMod val="65000"/>
                      <a:lumOff val="35000"/>
                    </a:schemeClr>
                  </a:solidFill>
                  <a:cs typeface="+mn-ea"/>
                  <a:sym typeface="+mn-lt"/>
                </a:rPr>
                <a:t>-</a:t>
              </a:r>
              <a:r>
                <a:rPr lang="en-US" altLang="zh-CN" sz="1015" b="1" dirty="0" err="1">
                  <a:solidFill>
                    <a:schemeClr val="tx1">
                      <a:lumMod val="65000"/>
                      <a:lumOff val="35000"/>
                    </a:schemeClr>
                  </a:solidFill>
                  <a:cs typeface="+mn-ea"/>
                  <a:sym typeface="+mn-lt"/>
                </a:rPr>
                <a:t>ngrok</a:t>
              </a:r>
              <a:endParaRPr lang="zh-CN" altLang="en-US" sz="1015" b="1" dirty="0">
                <a:solidFill>
                  <a:schemeClr val="tx1">
                    <a:lumMod val="65000"/>
                    <a:lumOff val="35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anim calcmode="lin" valueType="num">
                                      <p:cBhvr>
                                        <p:cTn id="9" dur="1000" fill="hold"/>
                                        <p:tgtEl>
                                          <p:spTgt spid="74"/>
                                        </p:tgtEl>
                                        <p:attrNameLst>
                                          <p:attrName>style.rotation</p:attrName>
                                        </p:attrNameLst>
                                      </p:cBhvr>
                                      <p:tavLst>
                                        <p:tav tm="0">
                                          <p:val>
                                            <p:fltVal val="90"/>
                                          </p:val>
                                        </p:tav>
                                        <p:tav tm="100000">
                                          <p:val>
                                            <p:fltVal val="0"/>
                                          </p:val>
                                        </p:tav>
                                      </p:tavLst>
                                    </p:anim>
                                    <p:animEffect transition="in" filter="fade">
                                      <p:cBhvr>
                                        <p:cTn id="10" dur="1000"/>
                                        <p:tgtEl>
                                          <p:spTgt spid="74"/>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91"/>
                                        </p:tgtEl>
                                        <p:attrNameLst>
                                          <p:attrName>style.visibility</p:attrName>
                                        </p:attrNameLst>
                                      </p:cBhvr>
                                      <p:to>
                                        <p:strVal val="visible"/>
                                      </p:to>
                                    </p:set>
                                    <p:anim calcmode="lin" valueType="num">
                                      <p:cBhvr additive="base">
                                        <p:cTn id="14" dur="500" fill="hold"/>
                                        <p:tgtEl>
                                          <p:spTgt spid="91"/>
                                        </p:tgtEl>
                                        <p:attrNameLst>
                                          <p:attrName>ppt_x</p:attrName>
                                        </p:attrNameLst>
                                      </p:cBhvr>
                                      <p:tavLst>
                                        <p:tav tm="0">
                                          <p:val>
                                            <p:strVal val="1+#ppt_w/2"/>
                                          </p:val>
                                        </p:tav>
                                        <p:tav tm="100000">
                                          <p:val>
                                            <p:strVal val="#ppt_x"/>
                                          </p:val>
                                        </p:tav>
                                      </p:tavLst>
                                    </p:anim>
                                    <p:anim calcmode="lin" valueType="num">
                                      <p:cBhvr additive="base">
                                        <p:cTn id="15" dur="500" fill="hold"/>
                                        <p:tgtEl>
                                          <p:spTgt spid="91"/>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0-#ppt_w/2"/>
                                          </p:val>
                                        </p:tav>
                                        <p:tav tm="100000">
                                          <p:val>
                                            <p:strVal val="#ppt_x"/>
                                          </p:val>
                                        </p:tav>
                                      </p:tavLst>
                                    </p:anim>
                                    <p:anim calcmode="lin" valueType="num">
                                      <p:cBhvr additive="base">
                                        <p:cTn id="20" dur="500" fill="hold"/>
                                        <p:tgtEl>
                                          <p:spTgt spid="97"/>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cBhvr additive="base">
                                        <p:cTn id="24" dur="500" fill="hold"/>
                                        <p:tgtEl>
                                          <p:spTgt spid="94"/>
                                        </p:tgtEl>
                                        <p:attrNameLst>
                                          <p:attrName>ppt_x</p:attrName>
                                        </p:attrNameLst>
                                      </p:cBhvr>
                                      <p:tavLst>
                                        <p:tav tm="0">
                                          <p:val>
                                            <p:strVal val="1+#ppt_w/2"/>
                                          </p:val>
                                        </p:tav>
                                        <p:tav tm="100000">
                                          <p:val>
                                            <p:strVal val="#ppt_x"/>
                                          </p:val>
                                        </p:tav>
                                      </p:tavLst>
                                    </p:anim>
                                    <p:anim calcmode="lin" valueType="num">
                                      <p:cBhvr additive="base">
                                        <p:cTn id="25" dur="500" fill="hold"/>
                                        <p:tgtEl>
                                          <p:spTgt spid="9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100"/>
                                        </p:tgtEl>
                                        <p:attrNameLst>
                                          <p:attrName>style.visibility</p:attrName>
                                        </p:attrNameLst>
                                      </p:cBhvr>
                                      <p:to>
                                        <p:strVal val="visible"/>
                                      </p:to>
                                    </p:set>
                                    <p:anim calcmode="lin" valueType="num">
                                      <p:cBhvr additive="base">
                                        <p:cTn id="29" dur="500" fill="hold"/>
                                        <p:tgtEl>
                                          <p:spTgt spid="100"/>
                                        </p:tgtEl>
                                        <p:attrNameLst>
                                          <p:attrName>ppt_x</p:attrName>
                                        </p:attrNameLst>
                                      </p:cBhvr>
                                      <p:tavLst>
                                        <p:tav tm="0">
                                          <p:val>
                                            <p:strVal val="0-#ppt_w/2"/>
                                          </p:val>
                                        </p:tav>
                                        <p:tav tm="100000">
                                          <p:val>
                                            <p:strVal val="#ppt_x"/>
                                          </p:val>
                                        </p:tav>
                                      </p:tavLst>
                                    </p:anim>
                                    <p:anim calcmode="lin" valueType="num">
                                      <p:cBhvr additive="base">
                                        <p:cTn id="30"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6030818"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体验增强模块</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通用型</a:t>
            </a:r>
            <a:r>
              <a:rPr lang="en-US" altLang="zh-CN" sz="2400" b="1" dirty="0">
                <a:solidFill>
                  <a:schemeClr val="tx1">
                    <a:lumMod val="75000"/>
                    <a:lumOff val="25000"/>
                  </a:schemeClr>
                </a:solidFill>
                <a:cs typeface="+mn-ea"/>
                <a:sym typeface="+mn-lt"/>
              </a:rPr>
              <a:t>LLM</a:t>
            </a:r>
            <a:r>
              <a:rPr lang="zh-CN" altLang="en-US" sz="2400" b="1" dirty="0">
                <a:solidFill>
                  <a:schemeClr val="tx1">
                    <a:lumMod val="75000"/>
                    <a:lumOff val="25000"/>
                  </a:schemeClr>
                </a:solidFill>
                <a:cs typeface="+mn-ea"/>
                <a:sym typeface="+mn-lt"/>
              </a:rPr>
              <a:t>服务器</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功能实现</a:t>
            </a:r>
          </a:p>
        </p:txBody>
      </p:sp>
      <p:sp>
        <p:nvSpPr>
          <p:cNvPr id="5" name="椭圆 4"/>
          <p:cNvSpPr/>
          <p:nvPr/>
        </p:nvSpPr>
        <p:spPr>
          <a:xfrm>
            <a:off x="1347844" y="1729133"/>
            <a:ext cx="1305233" cy="1305233"/>
          </a:xfrm>
          <a:prstGeom prst="ellipse">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 name="椭圆 5"/>
          <p:cNvSpPr/>
          <p:nvPr/>
        </p:nvSpPr>
        <p:spPr>
          <a:xfrm>
            <a:off x="3581688" y="1424487"/>
            <a:ext cx="1914525" cy="1914525"/>
          </a:xfrm>
          <a:prstGeom prst="ellipse">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7" name="椭圆 6"/>
          <p:cNvSpPr/>
          <p:nvPr/>
        </p:nvSpPr>
        <p:spPr>
          <a:xfrm>
            <a:off x="6424899" y="1729133"/>
            <a:ext cx="1305233" cy="1305233"/>
          </a:xfrm>
          <a:prstGeom prst="ellipse">
            <a:avLst/>
          </a:prstGeom>
          <a:blipFill>
            <a:blip r:embed="rId5"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8" name="矩形 7"/>
          <p:cNvSpPr/>
          <p:nvPr/>
        </p:nvSpPr>
        <p:spPr>
          <a:xfrm>
            <a:off x="1347844" y="2874344"/>
            <a:ext cx="1305233" cy="320044"/>
          </a:xfrm>
          <a:prstGeom prst="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9" name="矩形 8"/>
          <p:cNvSpPr/>
          <p:nvPr/>
        </p:nvSpPr>
        <p:spPr>
          <a:xfrm>
            <a:off x="6424899" y="2874344"/>
            <a:ext cx="1305233" cy="320044"/>
          </a:xfrm>
          <a:prstGeom prst="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0" name="矩形 9"/>
          <p:cNvSpPr/>
          <p:nvPr/>
        </p:nvSpPr>
        <p:spPr>
          <a:xfrm>
            <a:off x="3886334" y="3034365"/>
            <a:ext cx="1305233" cy="320044"/>
          </a:xfrm>
          <a:prstGeom prst="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1" name="文本框 10"/>
          <p:cNvSpPr txBox="1"/>
          <p:nvPr/>
        </p:nvSpPr>
        <p:spPr>
          <a:xfrm>
            <a:off x="1289496" y="2884324"/>
            <a:ext cx="1412761" cy="323165"/>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bg1"/>
                </a:solidFill>
                <a:cs typeface="+mn-ea"/>
                <a:sym typeface="+mn-lt"/>
              </a:rPr>
              <a:t>用户功能接口</a:t>
            </a:r>
          </a:p>
        </p:txBody>
      </p:sp>
      <p:sp>
        <p:nvSpPr>
          <p:cNvPr id="12" name="文本框 11"/>
          <p:cNvSpPr txBox="1"/>
          <p:nvPr/>
        </p:nvSpPr>
        <p:spPr>
          <a:xfrm>
            <a:off x="6424824" y="2884324"/>
            <a:ext cx="1371332" cy="323165"/>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bg1"/>
                </a:solidFill>
                <a:cs typeface="+mn-ea"/>
                <a:sym typeface="+mn-lt"/>
              </a:rPr>
              <a:t>社团管理接口</a:t>
            </a:r>
          </a:p>
        </p:txBody>
      </p:sp>
      <p:sp>
        <p:nvSpPr>
          <p:cNvPr id="13" name="文本框 12"/>
          <p:cNvSpPr txBox="1"/>
          <p:nvPr/>
        </p:nvSpPr>
        <p:spPr>
          <a:xfrm>
            <a:off x="3886334" y="3038930"/>
            <a:ext cx="1363505" cy="323165"/>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bg1"/>
                </a:solidFill>
                <a:cs typeface="+mn-ea"/>
                <a:sym typeface="+mn-lt"/>
              </a:rPr>
              <a:t>核心聊天接口</a:t>
            </a:r>
          </a:p>
        </p:txBody>
      </p:sp>
      <p:sp>
        <p:nvSpPr>
          <p:cNvPr id="14" name="矩形 13"/>
          <p:cNvSpPr/>
          <p:nvPr/>
        </p:nvSpPr>
        <p:spPr bwMode="auto">
          <a:xfrm>
            <a:off x="1090900" y="3615238"/>
            <a:ext cx="6915150" cy="794961"/>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900" dirty="0">
                <a:solidFill>
                  <a:prstClr val="black">
                    <a:lumMod val="75000"/>
                    <a:lumOff val="25000"/>
                  </a:prstClr>
                </a:solidFill>
                <a:cs typeface="+mn-ea"/>
                <a:sym typeface="+mn-lt"/>
              </a:rPr>
              <a:t>系统包含核心聊天接口（完整聊天</a:t>
            </a:r>
            <a:r>
              <a:rPr lang="en-US" altLang="zh-CN" sz="900" dirty="0">
                <a:solidFill>
                  <a:prstClr val="black">
                    <a:lumMod val="75000"/>
                    <a:lumOff val="25000"/>
                  </a:prstClr>
                </a:solidFill>
                <a:cs typeface="+mn-ea"/>
                <a:sym typeface="+mn-lt"/>
              </a:rPr>
              <a:t>/chat</a:t>
            </a:r>
            <a:r>
              <a:rPr lang="zh-CN" altLang="en-US" sz="900" dirty="0">
                <a:solidFill>
                  <a:prstClr val="black">
                    <a:lumMod val="75000"/>
                    <a:lumOff val="25000"/>
                  </a:prstClr>
                </a:solidFill>
                <a:cs typeface="+mn-ea"/>
                <a:sym typeface="+mn-lt"/>
              </a:rPr>
              <a:t>、简化聊天</a:t>
            </a:r>
            <a:r>
              <a:rPr lang="en-US" altLang="zh-CN" sz="900" dirty="0">
                <a:solidFill>
                  <a:prstClr val="black">
                    <a:lumMod val="75000"/>
                    <a:lumOff val="25000"/>
                  </a:prstClr>
                </a:solidFill>
                <a:cs typeface="+mn-ea"/>
                <a:sym typeface="+mn-lt"/>
              </a:rPr>
              <a:t>/</a:t>
            </a:r>
            <a:r>
              <a:rPr lang="en-US" altLang="zh-CN" sz="900" dirty="0" err="1">
                <a:solidFill>
                  <a:prstClr val="black">
                    <a:lumMod val="75000"/>
                    <a:lumOff val="25000"/>
                  </a:prstClr>
                </a:solidFill>
                <a:cs typeface="+mn-ea"/>
                <a:sym typeface="+mn-lt"/>
              </a:rPr>
              <a:t>simple_chat</a:t>
            </a:r>
            <a:r>
              <a:rPr lang="zh-CN" altLang="en-US" sz="900" dirty="0">
                <a:solidFill>
                  <a:prstClr val="black">
                    <a:lumMod val="75000"/>
                    <a:lumOff val="25000"/>
                  </a:prstClr>
                </a:solidFill>
                <a:cs typeface="+mn-ea"/>
                <a:sym typeface="+mn-lt"/>
              </a:rPr>
              <a:t>、通义千问总结</a:t>
            </a:r>
            <a:r>
              <a:rPr lang="en-US" altLang="zh-CN" sz="900" dirty="0">
                <a:solidFill>
                  <a:prstClr val="black">
                    <a:lumMod val="75000"/>
                    <a:lumOff val="25000"/>
                  </a:prstClr>
                </a:solidFill>
                <a:cs typeface="+mn-ea"/>
                <a:sym typeface="+mn-lt"/>
              </a:rPr>
              <a:t>/</a:t>
            </a:r>
            <a:r>
              <a:rPr lang="en-US" altLang="zh-CN" sz="900" dirty="0" err="1">
                <a:solidFill>
                  <a:prstClr val="black">
                    <a:lumMod val="75000"/>
                    <a:lumOff val="25000"/>
                  </a:prstClr>
                </a:solidFill>
                <a:cs typeface="+mn-ea"/>
                <a:sym typeface="+mn-lt"/>
              </a:rPr>
              <a:t>summarize_tongyi</a:t>
            </a:r>
            <a:r>
              <a:rPr lang="zh-CN" altLang="en-US" sz="900" dirty="0">
                <a:solidFill>
                  <a:prstClr val="black">
                    <a:lumMod val="75000"/>
                    <a:lumOff val="25000"/>
                  </a:prstClr>
                </a:solidFill>
                <a:cs typeface="+mn-ea"/>
                <a:sym typeface="+mn-lt"/>
              </a:rPr>
              <a:t>，社团管理专用接口（氛围透视</a:t>
            </a:r>
            <a:r>
              <a:rPr lang="en-US" altLang="zh-CN" sz="900" dirty="0">
                <a:solidFill>
                  <a:prstClr val="black">
                    <a:lumMod val="75000"/>
                    <a:lumOff val="25000"/>
                  </a:prstClr>
                </a:solidFill>
                <a:cs typeface="+mn-ea"/>
                <a:sym typeface="+mn-lt"/>
              </a:rPr>
              <a:t>/</a:t>
            </a:r>
            <a:r>
              <a:rPr lang="en-US" altLang="zh-CN" sz="900" dirty="0" err="1">
                <a:solidFill>
                  <a:prstClr val="black">
                    <a:lumMod val="75000"/>
                    <a:lumOff val="25000"/>
                  </a:prstClr>
                </a:solidFill>
                <a:cs typeface="+mn-ea"/>
                <a:sym typeface="+mn-lt"/>
              </a:rPr>
              <a:t>club_atmosphere</a:t>
            </a:r>
            <a:r>
              <a:rPr lang="zh-CN" altLang="en-US" sz="900" dirty="0">
                <a:solidFill>
                  <a:prstClr val="black">
                    <a:lumMod val="75000"/>
                    <a:lumOff val="25000"/>
                  </a:prstClr>
                </a:solidFill>
                <a:cs typeface="+mn-ea"/>
                <a:sym typeface="+mn-lt"/>
              </a:rPr>
              <a:t>、活动策划</a:t>
            </a:r>
            <a:r>
              <a:rPr lang="en-US" altLang="zh-CN" sz="900" dirty="0">
                <a:solidFill>
                  <a:prstClr val="black">
                    <a:lumMod val="75000"/>
                    <a:lumOff val="25000"/>
                  </a:prstClr>
                </a:solidFill>
                <a:cs typeface="+mn-ea"/>
                <a:sym typeface="+mn-lt"/>
              </a:rPr>
              <a:t>/</a:t>
            </a:r>
            <a:r>
              <a:rPr lang="en-US" altLang="zh-CN" sz="900" dirty="0" err="1">
                <a:solidFill>
                  <a:prstClr val="black">
                    <a:lumMod val="75000"/>
                    <a:lumOff val="25000"/>
                  </a:prstClr>
                </a:solidFill>
                <a:cs typeface="+mn-ea"/>
                <a:sym typeface="+mn-lt"/>
              </a:rPr>
              <a:t>plan_event</a:t>
            </a:r>
            <a:r>
              <a:rPr lang="zh-CN" altLang="en-US" sz="900" dirty="0">
                <a:solidFill>
                  <a:prstClr val="black">
                    <a:lumMod val="75000"/>
                    <a:lumOff val="25000"/>
                  </a:prstClr>
                </a:solidFill>
                <a:cs typeface="+mn-ea"/>
                <a:sym typeface="+mn-lt"/>
              </a:rPr>
              <a:t>、智能推荐</a:t>
            </a:r>
            <a:r>
              <a:rPr lang="en-US" altLang="zh-CN" sz="900" dirty="0">
                <a:solidFill>
                  <a:prstClr val="black">
                    <a:lumMod val="75000"/>
                    <a:lumOff val="25000"/>
                  </a:prstClr>
                </a:solidFill>
                <a:cs typeface="+mn-ea"/>
                <a:sym typeface="+mn-lt"/>
              </a:rPr>
              <a:t>/</a:t>
            </a:r>
            <a:r>
              <a:rPr lang="en-US" altLang="zh-CN" sz="900" dirty="0" err="1">
                <a:solidFill>
                  <a:prstClr val="black">
                    <a:lumMod val="75000"/>
                    <a:lumOff val="25000"/>
                  </a:prstClr>
                </a:solidFill>
                <a:cs typeface="+mn-ea"/>
                <a:sym typeface="+mn-lt"/>
              </a:rPr>
              <a:t>club_recommend</a:t>
            </a:r>
            <a:r>
              <a:rPr lang="zh-CN" altLang="en-US" sz="900" dirty="0">
                <a:solidFill>
                  <a:prstClr val="black">
                    <a:lumMod val="75000"/>
                    <a:lumOff val="25000"/>
                  </a:prstClr>
                </a:solidFill>
                <a:cs typeface="+mn-ea"/>
                <a:sym typeface="+mn-lt"/>
              </a:rPr>
              <a:t>，智能财务助理接口（对话式记账</a:t>
            </a:r>
            <a:r>
              <a:rPr lang="en-US" altLang="zh-CN" sz="900" dirty="0">
                <a:solidFill>
                  <a:prstClr val="black">
                    <a:lumMod val="75000"/>
                    <a:lumOff val="25000"/>
                  </a:prstClr>
                </a:solidFill>
                <a:cs typeface="+mn-ea"/>
                <a:sym typeface="+mn-lt"/>
              </a:rPr>
              <a:t>/</a:t>
            </a:r>
            <a:r>
              <a:rPr lang="en-US" altLang="zh-CN" sz="900" dirty="0" err="1">
                <a:solidFill>
                  <a:prstClr val="black">
                    <a:lumMod val="75000"/>
                    <a:lumOff val="25000"/>
                  </a:prstClr>
                </a:solidFill>
                <a:cs typeface="+mn-ea"/>
                <a:sym typeface="+mn-lt"/>
              </a:rPr>
              <a:t>financial_bookkeeping</a:t>
            </a:r>
            <a:r>
              <a:rPr lang="zh-CN" altLang="en-US" sz="900" dirty="0">
                <a:solidFill>
                  <a:prstClr val="black">
                    <a:lumMod val="75000"/>
                    <a:lumOff val="25000"/>
                  </a:prstClr>
                </a:solidFill>
                <a:cs typeface="+mn-ea"/>
                <a:sym typeface="+mn-lt"/>
              </a:rPr>
              <a:t>、报表生成、预算管理） ，以及系统管理接口（健康检查</a:t>
            </a:r>
            <a:r>
              <a:rPr lang="en-US" altLang="zh-CN" sz="900" dirty="0">
                <a:solidFill>
                  <a:prstClr val="black">
                    <a:lumMod val="75000"/>
                    <a:lumOff val="25000"/>
                  </a:prstClr>
                </a:solidFill>
                <a:cs typeface="+mn-ea"/>
                <a:sym typeface="+mn-lt"/>
              </a:rPr>
              <a:t>/health</a:t>
            </a:r>
            <a:r>
              <a:rPr lang="zh-CN" altLang="en-US" sz="900" dirty="0">
                <a:solidFill>
                  <a:prstClr val="black">
                    <a:lumMod val="75000"/>
                    <a:lumOff val="25000"/>
                  </a:prstClr>
                </a:solidFill>
                <a:cs typeface="+mn-ea"/>
                <a:sym typeface="+mn-lt"/>
              </a:rPr>
              <a:t>、配置管理、数据生成）等共计</a:t>
            </a:r>
            <a:r>
              <a:rPr lang="en-US" altLang="zh-CN" sz="900" dirty="0">
                <a:solidFill>
                  <a:prstClr val="black">
                    <a:lumMod val="75000"/>
                    <a:lumOff val="25000"/>
                  </a:prstClr>
                </a:solidFill>
                <a:cs typeface="+mn-ea"/>
                <a:sym typeface="+mn-lt"/>
              </a:rPr>
              <a:t>20</a:t>
            </a:r>
            <a:r>
              <a:rPr lang="zh-CN" altLang="en-US" sz="900" dirty="0">
                <a:solidFill>
                  <a:prstClr val="black">
                    <a:lumMod val="75000"/>
                    <a:lumOff val="25000"/>
                  </a:prstClr>
                </a:solidFill>
                <a:cs typeface="+mn-ea"/>
                <a:sym typeface="+mn-lt"/>
              </a:rPr>
              <a:t>多个专业</a:t>
            </a:r>
            <a:r>
              <a:rPr lang="en-US" altLang="zh-CN" sz="900" dirty="0">
                <a:solidFill>
                  <a:prstClr val="black">
                    <a:lumMod val="75000"/>
                    <a:lumOff val="25000"/>
                  </a:prstClr>
                </a:solidFill>
                <a:cs typeface="+mn-ea"/>
                <a:sym typeface="+mn-lt"/>
              </a:rPr>
              <a:t>API</a:t>
            </a:r>
            <a:r>
              <a:rPr lang="zh-CN" altLang="en-US" sz="900" dirty="0">
                <a:solidFill>
                  <a:prstClr val="black">
                    <a:lumMod val="75000"/>
                    <a:lumOff val="25000"/>
                  </a:prstClr>
                </a:solidFill>
                <a:cs typeface="+mn-ea"/>
                <a:sym typeface="+mn-lt"/>
              </a:rPr>
              <a:t>端点 ，所有接口均支持异步处理、完善的错误处理和自动</a:t>
            </a:r>
            <a:r>
              <a:rPr lang="en-US" altLang="zh-CN" sz="900" dirty="0">
                <a:solidFill>
                  <a:prstClr val="black">
                    <a:lumMod val="75000"/>
                    <a:lumOff val="25000"/>
                  </a:prstClr>
                </a:solidFill>
                <a:cs typeface="+mn-ea"/>
                <a:sym typeface="+mn-lt"/>
              </a:rPr>
              <a:t>API</a:t>
            </a:r>
            <a:r>
              <a:rPr lang="zh-CN" altLang="en-US" sz="900" dirty="0">
                <a:solidFill>
                  <a:prstClr val="black">
                    <a:lumMod val="75000"/>
                    <a:lumOff val="25000"/>
                  </a:prstClr>
                </a:solidFill>
                <a:cs typeface="+mn-ea"/>
                <a:sym typeface="+mn-lt"/>
              </a:rPr>
              <a:t>文档生成，形成了从基础对话到复杂业务逻辑的完整</a:t>
            </a:r>
            <a:r>
              <a:rPr lang="en-US" altLang="zh-CN" sz="900" dirty="0">
                <a:solidFill>
                  <a:prstClr val="black">
                    <a:lumMod val="75000"/>
                    <a:lumOff val="25000"/>
                  </a:prstClr>
                </a:solidFill>
                <a:cs typeface="+mn-ea"/>
                <a:sym typeface="+mn-lt"/>
              </a:rPr>
              <a:t>AI</a:t>
            </a:r>
            <a:r>
              <a:rPr lang="zh-CN" altLang="en-US" sz="900" dirty="0">
                <a:solidFill>
                  <a:prstClr val="black">
                    <a:lumMod val="75000"/>
                    <a:lumOff val="25000"/>
                  </a:prstClr>
                </a:solidFill>
                <a:cs typeface="+mn-ea"/>
                <a:sym typeface="+mn-lt"/>
              </a:rPr>
              <a:t>服务体系。</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000"/>
                            </p:stCondLst>
                            <p:childTnLst>
                              <p:par>
                                <p:cTn id="40" presetID="14" presetClass="entr" presetSubtype="1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6030818"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体验增强模块</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通用型</a:t>
            </a:r>
            <a:r>
              <a:rPr lang="en-US" altLang="zh-CN" sz="2400" b="1" dirty="0">
                <a:solidFill>
                  <a:schemeClr val="tx1">
                    <a:lumMod val="75000"/>
                    <a:lumOff val="25000"/>
                  </a:schemeClr>
                </a:solidFill>
                <a:cs typeface="+mn-ea"/>
                <a:sym typeface="+mn-lt"/>
              </a:rPr>
              <a:t>LLM</a:t>
            </a:r>
            <a:r>
              <a:rPr lang="zh-CN" altLang="en-US" sz="2400" b="1" dirty="0">
                <a:solidFill>
                  <a:schemeClr val="tx1">
                    <a:lumMod val="75000"/>
                    <a:lumOff val="25000"/>
                  </a:schemeClr>
                </a:solidFill>
                <a:cs typeface="+mn-ea"/>
                <a:sym typeface="+mn-lt"/>
              </a:rPr>
              <a:t>服务器</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社团推荐</a:t>
            </a:r>
          </a:p>
        </p:txBody>
      </p:sp>
      <p:grpSp>
        <p:nvGrpSpPr>
          <p:cNvPr id="80" name="9cc0b18a-28b6-4346-ae70-60e85e4596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44150" y="2139703"/>
            <a:ext cx="7087451" cy="1347290"/>
            <a:chOff x="1392200" y="2852936"/>
            <a:chExt cx="9449934" cy="1796387"/>
          </a:xfrm>
        </p:grpSpPr>
        <p:cxnSp>
          <p:nvCxnSpPr>
            <p:cNvPr id="81" name="直接连接符 80"/>
            <p:cNvCxnSpPr/>
            <p:nvPr/>
          </p:nvCxnSpPr>
          <p:spPr>
            <a:xfrm flipV="1">
              <a:off x="2226778" y="3743591"/>
              <a:ext cx="7744775" cy="0"/>
            </a:xfrm>
            <a:prstGeom prst="line">
              <a:avLst/>
            </a:prstGeom>
            <a:solidFill>
              <a:srgbClr val="EDA048"/>
            </a:solidFill>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iślïḍe"/>
            <p:cNvSpPr/>
            <p:nvPr/>
          </p:nvSpPr>
          <p:spPr>
            <a:xfrm flipV="1">
              <a:off x="6038201"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83" name="işľîḍé"/>
            <p:cNvSpPr/>
            <p:nvPr/>
          </p:nvSpPr>
          <p:spPr>
            <a:xfrm>
              <a:off x="5249905"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08000" anchor="t" anchorCtr="1">
              <a:norm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相似度计算机制</a:t>
              </a:r>
            </a:p>
          </p:txBody>
        </p:sp>
        <p:sp>
          <p:nvSpPr>
            <p:cNvPr id="84" name="íṡľíde"/>
            <p:cNvSpPr/>
            <p:nvPr/>
          </p:nvSpPr>
          <p:spPr>
            <a:xfrm flipV="1">
              <a:off x="7967054"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85" name="íŝľíḑê"/>
            <p:cNvSpPr/>
            <p:nvPr/>
          </p:nvSpPr>
          <p:spPr>
            <a:xfrm flipV="1">
              <a:off x="7178758" y="3973455"/>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dirty="0">
                <a:cs typeface="+mn-ea"/>
                <a:sym typeface="+mn-lt"/>
              </a:endParaRPr>
            </a:p>
          </p:txBody>
        </p:sp>
        <p:sp>
          <p:nvSpPr>
            <p:cNvPr id="86" name="iṩḷiḓé"/>
            <p:cNvSpPr txBox="1"/>
            <p:nvPr/>
          </p:nvSpPr>
          <p:spPr bwMode="auto">
            <a:xfrm>
              <a:off x="7430467" y="4312919"/>
              <a:ext cx="1231106" cy="2215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推荐生成流程</a:t>
              </a:r>
            </a:p>
          </p:txBody>
        </p:sp>
        <p:sp>
          <p:nvSpPr>
            <p:cNvPr id="87" name="ïṧḻîḑe"/>
            <p:cNvSpPr/>
            <p:nvPr/>
          </p:nvSpPr>
          <p:spPr>
            <a:xfrm flipV="1">
              <a:off x="2180496"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88" name="îŝḻíḋé"/>
            <p:cNvSpPr/>
            <p:nvPr/>
          </p:nvSpPr>
          <p:spPr>
            <a:xfrm>
              <a:off x="1392200"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08000" anchor="t" anchorCtr="1">
              <a:norm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混合推荐架构</a:t>
              </a:r>
            </a:p>
          </p:txBody>
        </p:sp>
        <p:sp>
          <p:nvSpPr>
            <p:cNvPr id="89" name="íṡļiḍè"/>
            <p:cNvSpPr/>
            <p:nvPr/>
          </p:nvSpPr>
          <p:spPr>
            <a:xfrm flipV="1">
              <a:off x="4109348"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90" name="îṡḷiḑé"/>
            <p:cNvSpPr/>
            <p:nvPr/>
          </p:nvSpPr>
          <p:spPr>
            <a:xfrm flipV="1">
              <a:off x="3321052" y="3973455"/>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91" name="ïṩḻîḋe"/>
            <p:cNvSpPr txBox="1"/>
            <p:nvPr/>
          </p:nvSpPr>
          <p:spPr bwMode="auto">
            <a:xfrm>
              <a:off x="3572761" y="4312919"/>
              <a:ext cx="1231106" cy="2215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scene3d>
                <a:camera prst="orthographicFront"/>
                <a:lightRig rig="threePt" dir="t"/>
              </a:scene3d>
              <a:sp3d contourW="12700"/>
            </a:bodyPr>
            <a:lstStyle/>
            <a:p>
              <a:pPr algn="ctr">
                <a:buClr>
                  <a:prstClr val="white"/>
                </a:buClr>
                <a:defRPr/>
              </a:pPr>
              <a:r>
                <a:rPr lang="zh-CN" altLang="en-US" sz="1015" b="1" dirty="0">
                  <a:solidFill>
                    <a:schemeClr val="bg1"/>
                  </a:solidFill>
                  <a:cs typeface="+mn-ea"/>
                  <a:sym typeface="+mn-lt"/>
                </a:rPr>
                <a:t>核心推荐算法实现</a:t>
              </a:r>
            </a:p>
          </p:txBody>
        </p:sp>
        <p:sp>
          <p:nvSpPr>
            <p:cNvPr id="92" name="ïsľïḋe"/>
            <p:cNvSpPr/>
            <p:nvPr/>
          </p:nvSpPr>
          <p:spPr>
            <a:xfrm flipV="1">
              <a:off x="9895906" y="3668981"/>
              <a:ext cx="157933" cy="157933"/>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1015">
                <a:cs typeface="+mn-ea"/>
                <a:sym typeface="+mn-lt"/>
              </a:endParaRPr>
            </a:p>
          </p:txBody>
        </p:sp>
        <p:sp>
          <p:nvSpPr>
            <p:cNvPr id="93" name="íṣlíḑê"/>
            <p:cNvSpPr/>
            <p:nvPr/>
          </p:nvSpPr>
          <p:spPr>
            <a:xfrm>
              <a:off x="9107610"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rgbClr val="DA1D27"/>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08000" anchor="t" anchorCtr="1">
              <a:normAutofit/>
              <a:scene3d>
                <a:camera prst="orthographicFront"/>
                <a:lightRig rig="threePt" dir="t"/>
              </a:scene3d>
              <a:sp3d contourW="12700"/>
            </a:bodyPr>
            <a:lstStyle/>
            <a:p>
              <a:pPr algn="ctr">
                <a:buClr>
                  <a:prstClr val="white"/>
                </a:buClr>
                <a:defRPr/>
              </a:pPr>
              <a:r>
                <a:rPr lang="en-US" altLang="zh-CN" sz="1015" b="1" dirty="0">
                  <a:solidFill>
                    <a:schemeClr val="bg1"/>
                  </a:solidFill>
                  <a:cs typeface="+mn-ea"/>
                  <a:sym typeface="+mn-lt"/>
                </a:rPr>
                <a:t>AI</a:t>
              </a:r>
              <a:r>
                <a:rPr lang="zh-CN" altLang="en-US" sz="1015" b="1" dirty="0">
                  <a:solidFill>
                    <a:schemeClr val="bg1"/>
                  </a:solidFill>
                  <a:cs typeface="+mn-ea"/>
                  <a:sym typeface="+mn-lt"/>
                </a:rPr>
                <a:t>增强推荐系统</a:t>
              </a:r>
            </a:p>
          </p:txBody>
        </p:sp>
      </p:grpSp>
      <p:grpSp>
        <p:nvGrpSpPr>
          <p:cNvPr id="94" name="组合 93"/>
          <p:cNvGrpSpPr/>
          <p:nvPr/>
        </p:nvGrpSpPr>
        <p:grpSpPr>
          <a:xfrm>
            <a:off x="1044150" y="3085175"/>
            <a:ext cx="1433852" cy="725250"/>
            <a:chOff x="8746177" y="2972099"/>
            <a:chExt cx="1911802" cy="967000"/>
          </a:xfrm>
        </p:grpSpPr>
        <p:sp>
          <p:nvSpPr>
            <p:cNvPr id="95" name="文本框 6"/>
            <p:cNvSpPr txBox="1"/>
            <p:nvPr/>
          </p:nvSpPr>
          <p:spPr bwMode="auto">
            <a:xfrm>
              <a:off x="8820605" y="3293366"/>
              <a:ext cx="1598366" cy="64573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en-US" altLang="zh-CN" sz="675" kern="1200" dirty="0">
                  <a:solidFill>
                    <a:prstClr val="black">
                      <a:lumMod val="75000"/>
                      <a:lumOff val="25000"/>
                    </a:prstClr>
                  </a:solidFill>
                  <a:cs typeface="+mn-ea"/>
                  <a:sym typeface="+mn-lt"/>
                </a:rPr>
                <a:t>1</a:t>
              </a:r>
              <a:r>
                <a:rPr lang="zh-CN" altLang="en-US" sz="675" kern="1200" dirty="0">
                  <a:solidFill>
                    <a:prstClr val="black">
                      <a:lumMod val="75000"/>
                      <a:lumOff val="25000"/>
                    </a:prstClr>
                  </a:solidFill>
                  <a:cs typeface="+mn-ea"/>
                  <a:sym typeface="+mn-lt"/>
                </a:rPr>
                <a:t>、基于内容的推荐引擎 </a:t>
              </a:r>
              <a:endParaRPr lang="en-US" altLang="zh-CN" sz="675" kern="1200" dirty="0">
                <a:solidFill>
                  <a:prstClr val="black">
                    <a:lumMod val="75000"/>
                    <a:lumOff val="25000"/>
                  </a:prstClr>
                </a:solidFill>
                <a:cs typeface="+mn-ea"/>
                <a:sym typeface="+mn-lt"/>
              </a:endParaRPr>
            </a:p>
            <a:p>
              <a:pPr lvl="0" algn="just">
                <a:defRPr/>
              </a:pPr>
              <a:r>
                <a:rPr lang="en-US" altLang="zh-CN" sz="675" kern="1200" dirty="0">
                  <a:solidFill>
                    <a:prstClr val="black">
                      <a:lumMod val="75000"/>
                      <a:lumOff val="25000"/>
                    </a:prstClr>
                  </a:solidFill>
                  <a:cs typeface="+mn-ea"/>
                  <a:sym typeface="+mn-lt"/>
                </a:rPr>
                <a:t>2</a:t>
              </a:r>
              <a:r>
                <a:rPr lang="zh-CN" altLang="en-US" sz="675" kern="1200" dirty="0">
                  <a:solidFill>
                    <a:prstClr val="black">
                      <a:lumMod val="75000"/>
                      <a:lumOff val="25000"/>
                    </a:prstClr>
                  </a:solidFill>
                  <a:cs typeface="+mn-ea"/>
                  <a:sym typeface="+mn-lt"/>
                </a:rPr>
                <a:t>、推荐服务层 </a:t>
              </a:r>
              <a:endParaRPr lang="en-US" altLang="zh-CN" sz="675" kern="1200" dirty="0">
                <a:solidFill>
                  <a:prstClr val="black">
                    <a:lumMod val="75000"/>
                    <a:lumOff val="25000"/>
                  </a:prstClr>
                </a:solidFill>
                <a:cs typeface="+mn-ea"/>
                <a:sym typeface="+mn-lt"/>
              </a:endParaRPr>
            </a:p>
            <a:p>
              <a:pPr lvl="0" algn="just">
                <a:defRPr/>
              </a:pPr>
              <a:r>
                <a:rPr lang="en-US" altLang="zh-CN" sz="675" kern="1200" dirty="0">
                  <a:solidFill>
                    <a:prstClr val="black">
                      <a:lumMod val="75000"/>
                      <a:lumOff val="25000"/>
                    </a:prstClr>
                  </a:solidFill>
                  <a:cs typeface="+mn-ea"/>
                  <a:sym typeface="+mn-lt"/>
                </a:rPr>
                <a:t>3</a:t>
              </a:r>
              <a:r>
                <a:rPr lang="zh-CN" altLang="en-US" sz="675" kern="1200" dirty="0">
                  <a:solidFill>
                    <a:prstClr val="black">
                      <a:lumMod val="75000"/>
                      <a:lumOff val="25000"/>
                    </a:prstClr>
                  </a:solidFill>
                  <a:cs typeface="+mn-ea"/>
                  <a:sym typeface="+mn-lt"/>
                </a:rPr>
                <a:t>、</a:t>
              </a:r>
              <a:r>
                <a:rPr lang="en-US" altLang="zh-CN" sz="675" kern="1200" dirty="0">
                  <a:solidFill>
                    <a:prstClr val="black">
                      <a:lumMod val="75000"/>
                      <a:lumOff val="25000"/>
                    </a:prstClr>
                  </a:solidFill>
                  <a:cs typeface="+mn-ea"/>
                  <a:sym typeface="+mn-lt"/>
                </a:rPr>
                <a:t>AI</a:t>
              </a:r>
              <a:r>
                <a:rPr lang="zh-CN" altLang="en-US" sz="675" kern="1200" dirty="0">
                  <a:solidFill>
                    <a:prstClr val="black">
                      <a:lumMod val="75000"/>
                      <a:lumOff val="25000"/>
                    </a:prstClr>
                  </a:solidFill>
                  <a:cs typeface="+mn-ea"/>
                  <a:sym typeface="+mn-lt"/>
                </a:rPr>
                <a:t>增强推荐接口</a:t>
              </a:r>
            </a:p>
          </p:txBody>
        </p:sp>
        <p:sp>
          <p:nvSpPr>
            <p:cNvPr id="96" name="文本框 7"/>
            <p:cNvSpPr txBox="1"/>
            <p:nvPr/>
          </p:nvSpPr>
          <p:spPr bwMode="auto">
            <a:xfrm>
              <a:off x="8746177" y="2972099"/>
              <a:ext cx="1911802"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基于算法的</a:t>
              </a:r>
              <a:r>
                <a:rPr lang="en-US" altLang="zh-CN" sz="1200" kern="0" dirty="0">
                  <a:cs typeface="+mn-ea"/>
                  <a:sym typeface="+mn-lt"/>
                </a:rPr>
                <a:t>AI</a:t>
              </a:r>
              <a:r>
                <a:rPr lang="zh-CN" altLang="en-US" sz="1200" kern="0" dirty="0">
                  <a:cs typeface="+mn-ea"/>
                  <a:sym typeface="+mn-lt"/>
                </a:rPr>
                <a:t>推荐</a:t>
              </a:r>
            </a:p>
          </p:txBody>
        </p:sp>
      </p:grpSp>
      <p:grpSp>
        <p:nvGrpSpPr>
          <p:cNvPr id="97" name="组合 96"/>
          <p:cNvGrpSpPr/>
          <p:nvPr/>
        </p:nvGrpSpPr>
        <p:grpSpPr>
          <a:xfrm>
            <a:off x="3869115" y="3085174"/>
            <a:ext cx="1483204" cy="1156193"/>
            <a:chOff x="8667793" y="2972099"/>
            <a:chExt cx="1977605" cy="1541591"/>
          </a:xfrm>
        </p:grpSpPr>
        <p:sp>
          <p:nvSpPr>
            <p:cNvPr id="98" name="文本框 6"/>
            <p:cNvSpPr txBox="1"/>
            <p:nvPr/>
          </p:nvSpPr>
          <p:spPr bwMode="auto">
            <a:xfrm>
              <a:off x="8820606" y="3507858"/>
              <a:ext cx="1598366" cy="1005832"/>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文本相似度权重：</a:t>
              </a:r>
              <a:r>
                <a:rPr lang="en-US" altLang="zh-CN" sz="675" kern="1200" dirty="0">
                  <a:solidFill>
                    <a:prstClr val="black">
                      <a:lumMod val="75000"/>
                      <a:lumOff val="25000"/>
                    </a:prstClr>
                  </a:solidFill>
                  <a:cs typeface="+mn-ea"/>
                  <a:sym typeface="+mn-lt"/>
                </a:rPr>
                <a:t>40%</a:t>
              </a:r>
            </a:p>
            <a:p>
              <a:pPr lvl="0" algn="just">
                <a:defRPr/>
              </a:pPr>
              <a:r>
                <a:rPr lang="zh-CN" altLang="en-US" sz="675" kern="1200" dirty="0">
                  <a:solidFill>
                    <a:prstClr val="black">
                      <a:lumMod val="75000"/>
                      <a:lumOff val="25000"/>
                    </a:prstClr>
                  </a:solidFill>
                  <a:cs typeface="+mn-ea"/>
                  <a:sym typeface="+mn-lt"/>
                </a:rPr>
                <a:t>标签相似度权重：</a:t>
              </a:r>
              <a:r>
                <a:rPr lang="en-US" altLang="zh-CN" sz="675" kern="1200" dirty="0">
                  <a:solidFill>
                    <a:prstClr val="black">
                      <a:lumMod val="75000"/>
                      <a:lumOff val="25000"/>
                    </a:prstClr>
                  </a:solidFill>
                  <a:cs typeface="+mn-ea"/>
                  <a:sym typeface="+mn-lt"/>
                </a:rPr>
                <a:t>40%</a:t>
              </a:r>
            </a:p>
            <a:p>
              <a:pPr lvl="0" algn="just">
                <a:defRPr/>
              </a:pPr>
              <a:r>
                <a:rPr lang="zh-CN" altLang="en-US" sz="675" kern="1200" dirty="0">
                  <a:solidFill>
                    <a:prstClr val="black">
                      <a:lumMod val="75000"/>
                      <a:lumOff val="25000"/>
                    </a:prstClr>
                  </a:solidFill>
                  <a:cs typeface="+mn-ea"/>
                  <a:sym typeface="+mn-lt"/>
                </a:rPr>
                <a:t>专业匹配权重：</a:t>
              </a:r>
              <a:r>
                <a:rPr lang="en-US" altLang="zh-CN" sz="675" kern="1200" dirty="0">
                  <a:solidFill>
                    <a:prstClr val="black">
                      <a:lumMod val="75000"/>
                      <a:lumOff val="25000"/>
                    </a:prstClr>
                  </a:solidFill>
                  <a:cs typeface="+mn-ea"/>
                  <a:sym typeface="+mn-lt"/>
                </a:rPr>
                <a:t>20%</a:t>
              </a:r>
            </a:p>
            <a:p>
              <a:pPr lvl="0" algn="just">
                <a:defRPr/>
              </a:pPr>
              <a:r>
                <a:rPr lang="zh-CN" altLang="en-US" sz="675" kern="1200" dirty="0">
                  <a:solidFill>
                    <a:prstClr val="black">
                      <a:lumMod val="75000"/>
                      <a:lumOff val="25000"/>
                    </a:prstClr>
                  </a:solidFill>
                  <a:cs typeface="+mn-ea"/>
                  <a:sym typeface="+mn-lt"/>
                </a:rPr>
                <a:t>使用余弦相似度计算用户与社团的匹配程度</a:t>
              </a:r>
            </a:p>
          </p:txBody>
        </p:sp>
        <p:sp>
          <p:nvSpPr>
            <p:cNvPr id="99" name="文本框 7"/>
            <p:cNvSpPr txBox="1"/>
            <p:nvPr/>
          </p:nvSpPr>
          <p:spPr bwMode="auto">
            <a:xfrm>
              <a:off x="8667793" y="2972099"/>
              <a:ext cx="1977605" cy="61555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基于余弦相似度的多维度相似度计算</a:t>
              </a:r>
            </a:p>
          </p:txBody>
        </p:sp>
      </p:grpSp>
      <p:grpSp>
        <p:nvGrpSpPr>
          <p:cNvPr id="100" name="组合 99"/>
          <p:cNvGrpSpPr/>
          <p:nvPr/>
        </p:nvGrpSpPr>
        <p:grpSpPr>
          <a:xfrm>
            <a:off x="6830704" y="3085174"/>
            <a:ext cx="1300893" cy="1400435"/>
            <a:chOff x="8755845" y="2972099"/>
            <a:chExt cx="1734524" cy="1867247"/>
          </a:xfrm>
        </p:grpSpPr>
        <p:sp>
          <p:nvSpPr>
            <p:cNvPr id="101" name="文本框 6"/>
            <p:cNvSpPr txBox="1"/>
            <p:nvPr/>
          </p:nvSpPr>
          <p:spPr bwMode="auto">
            <a:xfrm>
              <a:off x="8820605" y="3293366"/>
              <a:ext cx="1598367" cy="154598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第一阶段：调用基于内容的推荐算法获取候选社团</a:t>
              </a:r>
            </a:p>
            <a:p>
              <a:pPr lvl="0" algn="just">
                <a:defRPr/>
              </a:pPr>
              <a:r>
                <a:rPr lang="zh-CN" altLang="en-US" sz="675" kern="1200" dirty="0">
                  <a:solidFill>
                    <a:prstClr val="black">
                      <a:lumMod val="75000"/>
                      <a:lumOff val="25000"/>
                    </a:prstClr>
                  </a:solidFill>
                  <a:cs typeface="+mn-ea"/>
                  <a:sym typeface="+mn-lt"/>
                </a:rPr>
                <a:t>第二阶段：将推荐结果作为参考信息传递给大语言模型</a:t>
              </a:r>
            </a:p>
            <a:p>
              <a:pPr lvl="0" algn="just">
                <a:defRPr/>
              </a:pPr>
              <a:r>
                <a:rPr lang="zh-CN" altLang="en-US" sz="675" kern="1200" dirty="0">
                  <a:solidFill>
                    <a:prstClr val="black">
                      <a:lumMod val="75000"/>
                      <a:lumOff val="25000"/>
                    </a:prstClr>
                  </a:solidFill>
                  <a:cs typeface="+mn-ea"/>
                  <a:sym typeface="+mn-lt"/>
                </a:rPr>
                <a:t>第三阶段：</a:t>
              </a:r>
              <a:r>
                <a:rPr lang="en-US" altLang="zh-CN" sz="675" kern="1200" dirty="0">
                  <a:solidFill>
                    <a:prstClr val="black">
                      <a:lumMod val="75000"/>
                      <a:lumOff val="25000"/>
                    </a:prstClr>
                  </a:solidFill>
                  <a:cs typeface="+mn-ea"/>
                  <a:sym typeface="+mn-lt"/>
                </a:rPr>
                <a:t>AI</a:t>
              </a:r>
              <a:r>
                <a:rPr lang="zh-CN" altLang="en-US" sz="675" kern="1200" dirty="0">
                  <a:solidFill>
                    <a:prstClr val="black">
                      <a:lumMod val="75000"/>
                      <a:lumOff val="25000"/>
                    </a:prstClr>
                  </a:solidFill>
                  <a:cs typeface="+mn-ea"/>
                  <a:sym typeface="+mn-lt"/>
                </a:rPr>
                <a:t>基于用户画像和推荐系统建议生成最终推荐</a:t>
              </a:r>
            </a:p>
          </p:txBody>
        </p:sp>
        <p:sp>
          <p:nvSpPr>
            <p:cNvPr id="102" name="文本框 7"/>
            <p:cNvSpPr txBox="1"/>
            <p:nvPr/>
          </p:nvSpPr>
          <p:spPr bwMode="auto">
            <a:xfrm>
              <a:off x="8755845" y="2972099"/>
              <a:ext cx="1734524"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混合推荐策略</a:t>
              </a:r>
            </a:p>
          </p:txBody>
        </p:sp>
      </p:grpSp>
      <p:grpSp>
        <p:nvGrpSpPr>
          <p:cNvPr id="103" name="组合 102"/>
          <p:cNvGrpSpPr/>
          <p:nvPr/>
        </p:nvGrpSpPr>
        <p:grpSpPr>
          <a:xfrm>
            <a:off x="5311194" y="1212562"/>
            <a:ext cx="1446641" cy="725251"/>
            <a:chOff x="8752525" y="2972099"/>
            <a:chExt cx="1928854" cy="967001"/>
          </a:xfrm>
        </p:grpSpPr>
        <p:sp>
          <p:nvSpPr>
            <p:cNvPr id="104" name="文本框 6"/>
            <p:cNvSpPr txBox="1"/>
            <p:nvPr/>
          </p:nvSpPr>
          <p:spPr bwMode="auto">
            <a:xfrm>
              <a:off x="8820605" y="3293366"/>
              <a:ext cx="1598366" cy="64573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通过</a:t>
              </a:r>
              <a:r>
                <a:rPr lang="en-US" altLang="zh-CN" sz="675" kern="1200" dirty="0" err="1">
                  <a:solidFill>
                    <a:prstClr val="black">
                      <a:lumMod val="75000"/>
                      <a:lumOff val="25000"/>
                    </a:prstClr>
                  </a:solidFill>
                  <a:cs typeface="+mn-ea"/>
                  <a:sym typeface="+mn-lt"/>
                </a:rPr>
                <a:t>argsort</a:t>
              </a:r>
              <a:r>
                <a:rPr lang="zh-CN" altLang="en-US" sz="675" kern="1200" dirty="0">
                  <a:solidFill>
                    <a:prstClr val="black">
                      <a:lumMod val="75000"/>
                      <a:lumOff val="25000"/>
                    </a:prstClr>
                  </a:solidFill>
                  <a:cs typeface="+mn-ea"/>
                  <a:sym typeface="+mn-lt"/>
                </a:rPr>
                <a:t>获取相似度最高的</a:t>
              </a:r>
              <a:r>
                <a:rPr lang="en-US" altLang="zh-CN" sz="675" kern="1200" dirty="0">
                  <a:solidFill>
                    <a:prstClr val="black">
                      <a:lumMod val="75000"/>
                      <a:lumOff val="25000"/>
                    </a:prstClr>
                  </a:solidFill>
                  <a:cs typeface="+mn-ea"/>
                  <a:sym typeface="+mn-lt"/>
                </a:rPr>
                <a:t>N</a:t>
              </a:r>
              <a:r>
                <a:rPr lang="zh-CN" altLang="en-US" sz="675" kern="1200" dirty="0">
                  <a:solidFill>
                    <a:prstClr val="black">
                      <a:lumMod val="75000"/>
                      <a:lumOff val="25000"/>
                    </a:prstClr>
                  </a:solidFill>
                  <a:cs typeface="+mn-ea"/>
                  <a:sym typeface="+mn-lt"/>
                </a:rPr>
                <a:t>个社团，并附加相似度分数。</a:t>
              </a:r>
            </a:p>
          </p:txBody>
        </p:sp>
        <p:sp>
          <p:nvSpPr>
            <p:cNvPr id="105" name="文本框 7"/>
            <p:cNvSpPr txBox="1"/>
            <p:nvPr/>
          </p:nvSpPr>
          <p:spPr bwMode="auto">
            <a:xfrm>
              <a:off x="8752525" y="2972099"/>
              <a:ext cx="1928854"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US" altLang="zh-CN" sz="1200" kern="0" dirty="0">
                  <a:cs typeface="+mn-ea"/>
                  <a:sym typeface="+mn-lt"/>
                </a:rPr>
                <a:t>Top-N</a:t>
              </a:r>
              <a:r>
                <a:rPr lang="zh-CN" altLang="en-US" sz="1200" kern="0" dirty="0">
                  <a:cs typeface="+mn-ea"/>
                  <a:sym typeface="+mn-lt"/>
                </a:rPr>
                <a:t>推荐算法</a:t>
              </a:r>
            </a:p>
          </p:txBody>
        </p:sp>
      </p:grpSp>
      <p:grpSp>
        <p:nvGrpSpPr>
          <p:cNvPr id="106" name="组合 105"/>
          <p:cNvGrpSpPr/>
          <p:nvPr/>
        </p:nvGrpSpPr>
        <p:grpSpPr>
          <a:xfrm>
            <a:off x="2413356" y="1212562"/>
            <a:ext cx="1455759" cy="1400435"/>
            <a:chOff x="8682675" y="2972099"/>
            <a:chExt cx="1941011" cy="1867248"/>
          </a:xfrm>
        </p:grpSpPr>
        <p:sp>
          <p:nvSpPr>
            <p:cNvPr id="107" name="文本框 6"/>
            <p:cNvSpPr txBox="1"/>
            <p:nvPr/>
          </p:nvSpPr>
          <p:spPr bwMode="auto">
            <a:xfrm>
              <a:off x="8820606" y="3293366"/>
              <a:ext cx="1598366" cy="154598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文本特征处理：使用</a:t>
              </a:r>
              <a:r>
                <a:rPr lang="en-US" altLang="zh-CN" sz="675" kern="1200" dirty="0">
                  <a:solidFill>
                    <a:prstClr val="black">
                      <a:lumMod val="75000"/>
                      <a:lumOff val="25000"/>
                    </a:prstClr>
                  </a:solidFill>
                  <a:cs typeface="+mn-ea"/>
                  <a:sym typeface="+mn-lt"/>
                </a:rPr>
                <a:t>TF-IDF</a:t>
              </a:r>
              <a:r>
                <a:rPr lang="zh-CN" altLang="en-US" sz="675" kern="1200" dirty="0">
                  <a:solidFill>
                    <a:prstClr val="black">
                      <a:lumMod val="75000"/>
                      <a:lumOff val="25000"/>
                    </a:prstClr>
                  </a:solidFill>
                  <a:cs typeface="+mn-ea"/>
                  <a:sym typeface="+mn-lt"/>
                </a:rPr>
                <a:t>向量化器结合</a:t>
              </a:r>
              <a:r>
                <a:rPr lang="en-US" altLang="zh-CN" sz="675" kern="1200" dirty="0" err="1">
                  <a:solidFill>
                    <a:prstClr val="black">
                      <a:lumMod val="75000"/>
                      <a:lumOff val="25000"/>
                    </a:prstClr>
                  </a:solidFill>
                  <a:cs typeface="+mn-ea"/>
                  <a:sym typeface="+mn-lt"/>
                </a:rPr>
                <a:t>jieba</a:t>
              </a:r>
              <a:r>
                <a:rPr lang="zh-CN" altLang="en-US" sz="675" kern="1200" dirty="0">
                  <a:solidFill>
                    <a:prstClr val="black">
                      <a:lumMod val="75000"/>
                      <a:lumOff val="25000"/>
                    </a:prstClr>
                  </a:solidFill>
                  <a:cs typeface="+mn-ea"/>
                  <a:sym typeface="+mn-lt"/>
                </a:rPr>
                <a:t>中文分词 处理社团描述文本。</a:t>
              </a:r>
            </a:p>
            <a:p>
              <a:pPr lvl="0" algn="just">
                <a:defRPr/>
              </a:pPr>
              <a:r>
                <a:rPr lang="zh-CN" altLang="en-US" sz="675" kern="1200" dirty="0">
                  <a:solidFill>
                    <a:prstClr val="black">
                      <a:lumMod val="75000"/>
                      <a:lumOff val="25000"/>
                    </a:prstClr>
                  </a:solidFill>
                  <a:cs typeface="+mn-ea"/>
                  <a:sym typeface="+mn-lt"/>
                </a:rPr>
                <a:t>标签特征提取：采用二进制</a:t>
              </a:r>
              <a:r>
                <a:rPr lang="en-US" altLang="zh-CN" sz="675" kern="1200" dirty="0">
                  <a:solidFill>
                    <a:prstClr val="black">
                      <a:lumMod val="75000"/>
                      <a:lumOff val="25000"/>
                    </a:prstClr>
                  </a:solidFill>
                  <a:cs typeface="+mn-ea"/>
                  <a:sym typeface="+mn-lt"/>
                </a:rPr>
                <a:t>TF-IDF</a:t>
              </a:r>
              <a:r>
                <a:rPr lang="zh-CN" altLang="en-US" sz="675" kern="1200" dirty="0">
                  <a:solidFill>
                    <a:prstClr val="black">
                      <a:lumMod val="75000"/>
                      <a:lumOff val="25000"/>
                    </a:prstClr>
                  </a:solidFill>
                  <a:cs typeface="+mn-ea"/>
                  <a:sym typeface="+mn-lt"/>
                </a:rPr>
                <a:t>向量化处理社团标签 数值特征标准化：对活跃度、成员数等数值特征进行标准化处理</a:t>
              </a:r>
            </a:p>
          </p:txBody>
        </p:sp>
        <p:sp>
          <p:nvSpPr>
            <p:cNvPr id="108" name="文本框 7"/>
            <p:cNvSpPr txBox="1"/>
            <p:nvPr/>
          </p:nvSpPr>
          <p:spPr bwMode="auto">
            <a:xfrm>
              <a:off x="8682675" y="2972099"/>
              <a:ext cx="194101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特征工程与向量化</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p:cTn id="17" dur="500" fill="hold"/>
                                        <p:tgtEl>
                                          <p:spTgt spid="106"/>
                                        </p:tgtEl>
                                        <p:attrNameLst>
                                          <p:attrName>ppt_w</p:attrName>
                                        </p:attrNameLst>
                                      </p:cBhvr>
                                      <p:tavLst>
                                        <p:tav tm="0">
                                          <p:val>
                                            <p:fltVal val="0"/>
                                          </p:val>
                                        </p:tav>
                                        <p:tav tm="100000">
                                          <p:val>
                                            <p:strVal val="#ppt_w"/>
                                          </p:val>
                                        </p:tav>
                                      </p:tavLst>
                                    </p:anim>
                                    <p:anim calcmode="lin" valueType="num">
                                      <p:cBhvr>
                                        <p:cTn id="18" dur="500" fill="hold"/>
                                        <p:tgtEl>
                                          <p:spTgt spid="106"/>
                                        </p:tgtEl>
                                        <p:attrNameLst>
                                          <p:attrName>ppt_h</p:attrName>
                                        </p:attrNameLst>
                                      </p:cBhvr>
                                      <p:tavLst>
                                        <p:tav tm="0">
                                          <p:val>
                                            <p:fltVal val="0"/>
                                          </p:val>
                                        </p:tav>
                                        <p:tav tm="100000">
                                          <p:val>
                                            <p:strVal val="#ppt_h"/>
                                          </p:val>
                                        </p:tav>
                                      </p:tavLst>
                                    </p:anim>
                                    <p:animEffect transition="in" filter="fade">
                                      <p:cBhvr>
                                        <p:cTn id="19" dur="500"/>
                                        <p:tgtEl>
                                          <p:spTgt spid="10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p:cTn id="23" dur="500" fill="hold"/>
                                        <p:tgtEl>
                                          <p:spTgt spid="97"/>
                                        </p:tgtEl>
                                        <p:attrNameLst>
                                          <p:attrName>ppt_w</p:attrName>
                                        </p:attrNameLst>
                                      </p:cBhvr>
                                      <p:tavLst>
                                        <p:tav tm="0">
                                          <p:val>
                                            <p:fltVal val="0"/>
                                          </p:val>
                                        </p:tav>
                                        <p:tav tm="100000">
                                          <p:val>
                                            <p:strVal val="#ppt_w"/>
                                          </p:val>
                                        </p:tav>
                                      </p:tavLst>
                                    </p:anim>
                                    <p:anim calcmode="lin" valueType="num">
                                      <p:cBhvr>
                                        <p:cTn id="24" dur="500" fill="hold"/>
                                        <p:tgtEl>
                                          <p:spTgt spid="97"/>
                                        </p:tgtEl>
                                        <p:attrNameLst>
                                          <p:attrName>ppt_h</p:attrName>
                                        </p:attrNameLst>
                                      </p:cBhvr>
                                      <p:tavLst>
                                        <p:tav tm="0">
                                          <p:val>
                                            <p:fltVal val="0"/>
                                          </p:val>
                                        </p:tav>
                                        <p:tav tm="100000">
                                          <p:val>
                                            <p:strVal val="#ppt_h"/>
                                          </p:val>
                                        </p:tav>
                                      </p:tavLst>
                                    </p:anim>
                                    <p:animEffect transition="in" filter="fade">
                                      <p:cBhvr>
                                        <p:cTn id="25" dur="500"/>
                                        <p:tgtEl>
                                          <p:spTgt spid="97"/>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3"/>
                                        </p:tgtEl>
                                        <p:attrNameLst>
                                          <p:attrName>style.visibility</p:attrName>
                                        </p:attrNameLst>
                                      </p:cBhvr>
                                      <p:to>
                                        <p:strVal val="visible"/>
                                      </p:to>
                                    </p:set>
                                    <p:anim calcmode="lin" valueType="num">
                                      <p:cBhvr>
                                        <p:cTn id="29" dur="500" fill="hold"/>
                                        <p:tgtEl>
                                          <p:spTgt spid="103"/>
                                        </p:tgtEl>
                                        <p:attrNameLst>
                                          <p:attrName>ppt_w</p:attrName>
                                        </p:attrNameLst>
                                      </p:cBhvr>
                                      <p:tavLst>
                                        <p:tav tm="0">
                                          <p:val>
                                            <p:fltVal val="0"/>
                                          </p:val>
                                        </p:tav>
                                        <p:tav tm="100000">
                                          <p:val>
                                            <p:strVal val="#ppt_w"/>
                                          </p:val>
                                        </p:tav>
                                      </p:tavLst>
                                    </p:anim>
                                    <p:anim calcmode="lin" valueType="num">
                                      <p:cBhvr>
                                        <p:cTn id="30" dur="500" fill="hold"/>
                                        <p:tgtEl>
                                          <p:spTgt spid="103"/>
                                        </p:tgtEl>
                                        <p:attrNameLst>
                                          <p:attrName>ppt_h</p:attrName>
                                        </p:attrNameLst>
                                      </p:cBhvr>
                                      <p:tavLst>
                                        <p:tav tm="0">
                                          <p:val>
                                            <p:fltVal val="0"/>
                                          </p:val>
                                        </p:tav>
                                        <p:tav tm="100000">
                                          <p:val>
                                            <p:strVal val="#ppt_h"/>
                                          </p:val>
                                        </p:tav>
                                      </p:tavLst>
                                    </p:anim>
                                    <p:animEffect transition="in" filter="fade">
                                      <p:cBhvr>
                                        <p:cTn id="31" dur="500"/>
                                        <p:tgtEl>
                                          <p:spTgt spid="10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p:cTn id="35" dur="500" fill="hold"/>
                                        <p:tgtEl>
                                          <p:spTgt spid="100"/>
                                        </p:tgtEl>
                                        <p:attrNameLst>
                                          <p:attrName>ppt_w</p:attrName>
                                        </p:attrNameLst>
                                      </p:cBhvr>
                                      <p:tavLst>
                                        <p:tav tm="0">
                                          <p:val>
                                            <p:fltVal val="0"/>
                                          </p:val>
                                        </p:tav>
                                        <p:tav tm="100000">
                                          <p:val>
                                            <p:strVal val="#ppt_w"/>
                                          </p:val>
                                        </p:tav>
                                      </p:tavLst>
                                    </p:anim>
                                    <p:anim calcmode="lin" valueType="num">
                                      <p:cBhvr>
                                        <p:cTn id="36" dur="500" fill="hold"/>
                                        <p:tgtEl>
                                          <p:spTgt spid="100"/>
                                        </p:tgtEl>
                                        <p:attrNameLst>
                                          <p:attrName>ppt_h</p:attrName>
                                        </p:attrNameLst>
                                      </p:cBhvr>
                                      <p:tavLst>
                                        <p:tav tm="0">
                                          <p:val>
                                            <p:fltVal val="0"/>
                                          </p:val>
                                        </p:tav>
                                        <p:tav tm="100000">
                                          <p:val>
                                            <p:strVal val="#ppt_h"/>
                                          </p:val>
                                        </p:tav>
                                      </p:tavLst>
                                    </p:anim>
                                    <p:animEffect transition="in" filter="fade">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7041543"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体验增强模块</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专用型</a:t>
            </a:r>
            <a:r>
              <a:rPr lang="en-US" altLang="zh-CN" sz="2400" b="1" dirty="0">
                <a:solidFill>
                  <a:schemeClr val="tx1">
                    <a:lumMod val="75000"/>
                    <a:lumOff val="25000"/>
                  </a:schemeClr>
                </a:solidFill>
                <a:cs typeface="+mn-ea"/>
                <a:sym typeface="+mn-lt"/>
              </a:rPr>
              <a:t>RAG</a:t>
            </a:r>
            <a:r>
              <a:rPr lang="zh-CN" altLang="en-US" sz="2400" b="1" dirty="0">
                <a:solidFill>
                  <a:schemeClr val="tx1">
                    <a:lumMod val="75000"/>
                    <a:lumOff val="25000"/>
                  </a:schemeClr>
                </a:solidFill>
                <a:cs typeface="+mn-ea"/>
                <a:sym typeface="+mn-lt"/>
              </a:rPr>
              <a:t>服务器</a:t>
            </a:r>
            <a:r>
              <a:rPr lang="en-US" altLang="zh-CN" sz="2400" b="1" dirty="0">
                <a:solidFill>
                  <a:schemeClr val="tx1">
                    <a:lumMod val="75000"/>
                    <a:lumOff val="25000"/>
                  </a:schemeClr>
                </a:solidFill>
                <a:cs typeface="+mn-ea"/>
                <a:sym typeface="+mn-lt"/>
              </a:rPr>
              <a:t>-</a:t>
            </a:r>
            <a:r>
              <a:rPr lang="en-US" altLang="zh-CN" sz="2400" b="1" dirty="0">
                <a:solidFill>
                  <a:schemeClr val="tx1">
                    <a:lumMod val="65000"/>
                    <a:lumOff val="35000"/>
                  </a:schemeClr>
                </a:solidFill>
                <a:cs typeface="+mn-ea"/>
                <a:sym typeface="+mn-lt"/>
              </a:rPr>
              <a:t>RAG</a:t>
            </a:r>
            <a:r>
              <a:rPr lang="zh-CN" altLang="en-US" sz="2400" b="1" dirty="0">
                <a:solidFill>
                  <a:schemeClr val="tx1">
                    <a:lumMod val="65000"/>
                    <a:lumOff val="35000"/>
                  </a:schemeClr>
                </a:solidFill>
                <a:cs typeface="+mn-ea"/>
                <a:sym typeface="+mn-lt"/>
              </a:rPr>
              <a:t>微服务系统</a:t>
            </a:r>
          </a:p>
        </p:txBody>
      </p:sp>
      <p:grpSp>
        <p:nvGrpSpPr>
          <p:cNvPr id="5" name="组合 4"/>
          <p:cNvGrpSpPr/>
          <p:nvPr/>
        </p:nvGrpSpPr>
        <p:grpSpPr>
          <a:xfrm>
            <a:off x="3563449" y="1120501"/>
            <a:ext cx="5618558" cy="1174127"/>
            <a:chOff x="2771776" y="2255632"/>
            <a:chExt cx="7491411" cy="1565501"/>
          </a:xfrm>
        </p:grpSpPr>
        <p:cxnSp>
          <p:nvCxnSpPr>
            <p:cNvPr id="6" name="MH_Other_1"/>
            <p:cNvCxnSpPr/>
            <p:nvPr>
              <p:custDataLst>
                <p:tags r:id="rId9"/>
              </p:custDataLst>
            </p:nvPr>
          </p:nvCxnSpPr>
          <p:spPr>
            <a:xfrm flipV="1">
              <a:off x="2771776" y="2674938"/>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7" name="MH_Other_6"/>
            <p:cNvSpPr/>
            <p:nvPr>
              <p:custDataLst>
                <p:tags r:id="rId10"/>
              </p:custDataLst>
            </p:nvPr>
          </p:nvSpPr>
          <p:spPr>
            <a:xfrm flipH="1">
              <a:off x="3163885" y="2352675"/>
              <a:ext cx="129772" cy="1263853"/>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8" name="MH_Other_7"/>
            <p:cNvSpPr/>
            <p:nvPr>
              <p:custDataLst>
                <p:tags r:id="rId11"/>
              </p:custDataLst>
            </p:nvPr>
          </p:nvSpPr>
          <p:spPr>
            <a:xfrm>
              <a:off x="10137775" y="2352676"/>
              <a:ext cx="60959" cy="1263852"/>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9" name="组合 8"/>
            <p:cNvGrpSpPr/>
            <p:nvPr/>
          </p:nvGrpSpPr>
          <p:grpSpPr>
            <a:xfrm>
              <a:off x="3408363" y="2255632"/>
              <a:ext cx="6854824" cy="1565501"/>
              <a:chOff x="4886325" y="3716338"/>
              <a:chExt cx="6854824" cy="1565501"/>
            </a:xfrm>
          </p:grpSpPr>
          <p:sp>
            <p:nvSpPr>
              <p:cNvPr id="10" name="矩形 9"/>
              <p:cNvSpPr/>
              <p:nvPr/>
            </p:nvSpPr>
            <p:spPr bwMode="auto">
              <a:xfrm>
                <a:off x="4886325" y="4095958"/>
                <a:ext cx="6854824" cy="1185881"/>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技术选型上，使用 </a:t>
                </a:r>
                <a:r>
                  <a:rPr lang="en-US" altLang="zh-CN" sz="675" dirty="0" err="1">
                    <a:solidFill>
                      <a:prstClr val="black">
                        <a:lumMod val="75000"/>
                        <a:lumOff val="25000"/>
                      </a:prstClr>
                    </a:solidFill>
                    <a:cs typeface="+mn-ea"/>
                    <a:sym typeface="+mn-lt"/>
                  </a:rPr>
                  <a:t>LangChain</a:t>
                </a:r>
                <a:r>
                  <a:rPr lang="en-US" altLang="zh-CN" sz="675" dirty="0">
                    <a:solidFill>
                      <a:prstClr val="black">
                        <a:lumMod val="75000"/>
                        <a:lumOff val="25000"/>
                      </a:prstClr>
                    </a:solidFill>
                    <a:cs typeface="+mn-ea"/>
                    <a:sym typeface="+mn-lt"/>
                  </a:rPr>
                  <a:t> </a:t>
                </a:r>
                <a:r>
                  <a:rPr lang="zh-CN" altLang="en-US" sz="675" dirty="0">
                    <a:solidFill>
                      <a:prstClr val="black">
                        <a:lumMod val="75000"/>
                        <a:lumOff val="25000"/>
                      </a:prstClr>
                    </a:solidFill>
                    <a:cs typeface="+mn-ea"/>
                    <a:sym typeface="+mn-lt"/>
                  </a:rPr>
                  <a:t>框架提供</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支持，采用支持高效语义检索的</a:t>
                </a:r>
                <a:r>
                  <a:rPr lang="en-US" altLang="zh-CN" sz="675" dirty="0" err="1">
                    <a:solidFill>
                      <a:prstClr val="black">
                        <a:lumMod val="75000"/>
                        <a:lumOff val="25000"/>
                      </a:prstClr>
                    </a:solidFill>
                    <a:cs typeface="+mn-ea"/>
                    <a:sym typeface="+mn-lt"/>
                  </a:rPr>
                  <a:t>ChromaDB</a:t>
                </a:r>
                <a:r>
                  <a:rPr lang="zh-CN" altLang="en-US" sz="675" dirty="0">
                    <a:solidFill>
                      <a:prstClr val="black">
                        <a:lumMod val="75000"/>
                        <a:lumOff val="25000"/>
                      </a:prstClr>
                    </a:solidFill>
                    <a:cs typeface="+mn-ea"/>
                    <a:sym typeface="+mn-lt"/>
                  </a:rPr>
                  <a:t>作为向量数据库，使用中文场景特化的</a:t>
                </a:r>
                <a:r>
                  <a:rPr lang="en-US" altLang="zh-CN" sz="675" dirty="0">
                    <a:solidFill>
                      <a:prstClr val="black">
                        <a:lumMod val="75000"/>
                        <a:lumOff val="25000"/>
                      </a:prstClr>
                    </a:solidFill>
                    <a:cs typeface="+mn-ea"/>
                    <a:sym typeface="+mn-lt"/>
                  </a:rPr>
                  <a:t>m3e-base</a:t>
                </a:r>
                <a:r>
                  <a:rPr lang="zh-CN" altLang="en-US" sz="675" dirty="0">
                    <a:solidFill>
                      <a:prstClr val="black">
                        <a:lumMod val="75000"/>
                        <a:lumOff val="25000"/>
                      </a:prstClr>
                    </a:solidFill>
                    <a:cs typeface="+mn-ea"/>
                    <a:sym typeface="+mn-lt"/>
                  </a:rPr>
                  <a:t>进行文本向量化，并通过</a:t>
                </a:r>
                <a:r>
                  <a:rPr lang="en-US" altLang="zh-CN" sz="675" dirty="0">
                    <a:solidFill>
                      <a:prstClr val="black">
                        <a:lumMod val="75000"/>
                        <a:lumOff val="25000"/>
                      </a:prstClr>
                    </a:solidFill>
                    <a:cs typeface="+mn-ea"/>
                    <a:sym typeface="+mn-lt"/>
                  </a:rPr>
                  <a:t>Redis Streams</a:t>
                </a:r>
                <a:r>
                  <a:rPr lang="zh-CN" altLang="en-US" sz="675" dirty="0">
                    <a:solidFill>
                      <a:prstClr val="black">
                        <a:lumMod val="75000"/>
                        <a:lumOff val="25000"/>
                      </a:prstClr>
                    </a:solidFill>
                    <a:cs typeface="+mn-ea"/>
                    <a:sym typeface="+mn-lt"/>
                  </a:rPr>
                  <a:t>的异步消息队列实现主服务器数据库和向量数据库的高效同步。</a:t>
                </a:r>
              </a:p>
              <a:p>
                <a:pPr algn="just">
                  <a:lnSpc>
                    <a:spcPct val="130000"/>
                  </a:lnSpc>
                  <a:defRPr/>
                </a:pPr>
                <a:r>
                  <a:rPr lang="zh-CN" altLang="en-US" sz="675" dirty="0">
                    <a:solidFill>
                      <a:prstClr val="black">
                        <a:lumMod val="75000"/>
                        <a:lumOff val="25000"/>
                      </a:prstClr>
                    </a:solidFill>
                    <a:cs typeface="+mn-ea"/>
                    <a:sym typeface="+mn-lt"/>
                  </a:rPr>
                  <a:t>设计上，按照</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的基本流程，文档加载、文本切分、文本向量化，以及针对后续查询的向量查询和相似度匹配，结合健壮的错误处理机制、日志系统，构建了生产级的</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系统，并结合上下文工程、上下文压缩和长上下文重排等增强技术，进一步增强了</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系统的语义检索能力，提升了性能表现。</a:t>
                </a:r>
              </a:p>
              <a:p>
                <a:pPr lvl="0" algn="just">
                  <a:lnSpc>
                    <a:spcPct val="130000"/>
                  </a:lnSpc>
                  <a:defRPr/>
                </a:pPr>
                <a:endParaRPr lang="zh-CN" altLang="en-US" sz="675" dirty="0">
                  <a:solidFill>
                    <a:prstClr val="black">
                      <a:lumMod val="75000"/>
                      <a:lumOff val="25000"/>
                    </a:prstClr>
                  </a:solidFill>
                  <a:cs typeface="+mn-ea"/>
                  <a:sym typeface="+mn-lt"/>
                </a:endParaRPr>
              </a:p>
            </p:txBody>
          </p:sp>
          <p:sp>
            <p:nvSpPr>
              <p:cNvPr id="11" name="文本框 10"/>
              <p:cNvSpPr txBox="1"/>
              <p:nvPr/>
            </p:nvSpPr>
            <p:spPr>
              <a:xfrm>
                <a:off x="4886325" y="3716338"/>
                <a:ext cx="2600323" cy="430886"/>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技术架构与系统设计</a:t>
                </a:r>
              </a:p>
            </p:txBody>
          </p:sp>
        </p:grpSp>
      </p:grpSp>
      <p:grpSp>
        <p:nvGrpSpPr>
          <p:cNvPr id="12" name="组合 11"/>
          <p:cNvGrpSpPr/>
          <p:nvPr/>
        </p:nvGrpSpPr>
        <p:grpSpPr>
          <a:xfrm>
            <a:off x="3563449" y="2397559"/>
            <a:ext cx="5618558" cy="1714274"/>
            <a:chOff x="2771776" y="3681243"/>
            <a:chExt cx="7491411" cy="2285697"/>
          </a:xfrm>
        </p:grpSpPr>
        <p:cxnSp>
          <p:nvCxnSpPr>
            <p:cNvPr id="13" name="MH_Other_2"/>
            <p:cNvCxnSpPr/>
            <p:nvPr>
              <p:custDataLst>
                <p:tags r:id="rId6"/>
              </p:custDataLst>
            </p:nvPr>
          </p:nvCxnSpPr>
          <p:spPr>
            <a:xfrm flipV="1">
              <a:off x="2771776" y="4098925"/>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14" name="MH_Other_11"/>
            <p:cNvSpPr/>
            <p:nvPr>
              <p:custDataLst>
                <p:tags r:id="rId7"/>
              </p:custDataLst>
            </p:nvPr>
          </p:nvSpPr>
          <p:spPr>
            <a:xfrm flipH="1">
              <a:off x="3163887" y="3776662"/>
              <a:ext cx="129769" cy="1552944"/>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15" name="MH_Other_12"/>
            <p:cNvSpPr/>
            <p:nvPr>
              <p:custDataLst>
                <p:tags r:id="rId8"/>
              </p:custDataLst>
            </p:nvPr>
          </p:nvSpPr>
          <p:spPr>
            <a:xfrm>
              <a:off x="10137775" y="3776662"/>
              <a:ext cx="87311" cy="1545752"/>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16" name="组合 15"/>
            <p:cNvGrpSpPr/>
            <p:nvPr/>
          </p:nvGrpSpPr>
          <p:grpSpPr>
            <a:xfrm>
              <a:off x="3408363" y="3681243"/>
              <a:ext cx="6854824" cy="2285697"/>
              <a:chOff x="4886325" y="3716338"/>
              <a:chExt cx="6854824" cy="2285697"/>
            </a:xfrm>
          </p:grpSpPr>
          <p:sp>
            <p:nvSpPr>
              <p:cNvPr id="17" name="矩形 16"/>
              <p:cNvSpPr/>
              <p:nvPr/>
            </p:nvSpPr>
            <p:spPr bwMode="auto">
              <a:xfrm>
                <a:off x="4886325" y="4095958"/>
                <a:ext cx="6854824" cy="1906077"/>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对于数据来源，将</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系统分为静态预处理导入部分，和数据库同步部分。在静态处理部分，通过批处理机制，批量对文档进行向量化并存入向量数据库中，为</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系统提供基础知识和检索能力。</a:t>
                </a:r>
              </a:p>
              <a:p>
                <a:pPr algn="just">
                  <a:lnSpc>
                    <a:spcPct val="130000"/>
                  </a:lnSpc>
                  <a:defRPr/>
                </a:pPr>
                <a:r>
                  <a:rPr lang="zh-CN" altLang="en-US" sz="675" dirty="0">
                    <a:solidFill>
                      <a:prstClr val="black">
                        <a:lumMod val="75000"/>
                        <a:lumOff val="25000"/>
                      </a:prstClr>
                    </a:solidFill>
                    <a:cs typeface="+mn-ea"/>
                    <a:sym typeface="+mn-lt"/>
                  </a:rPr>
                  <a:t>在动态同步部分，构建了基于</a:t>
                </a:r>
                <a:r>
                  <a:rPr lang="en-US" altLang="zh-CN" sz="675" dirty="0">
                    <a:solidFill>
                      <a:prstClr val="black">
                        <a:lumMod val="75000"/>
                        <a:lumOff val="25000"/>
                      </a:prstClr>
                    </a:solidFill>
                    <a:cs typeface="+mn-ea"/>
                    <a:sym typeface="+mn-lt"/>
                  </a:rPr>
                  <a:t>Redis Streams</a:t>
                </a:r>
                <a:r>
                  <a:rPr lang="zh-CN" altLang="en-US" sz="675" dirty="0">
                    <a:solidFill>
                      <a:prstClr val="black">
                        <a:lumMod val="75000"/>
                        <a:lumOff val="25000"/>
                      </a:prstClr>
                    </a:solidFill>
                    <a:cs typeface="+mn-ea"/>
                    <a:sym typeface="+mn-lt"/>
                  </a:rPr>
                  <a:t>的异步数据处理架构，通过批处理机制，支持高并发的文档入库操作。失败重试和消息确认机制，防止了毒丸消息阻塞队列，保证数据一致性。</a:t>
                </a:r>
              </a:p>
              <a:p>
                <a:pPr algn="just">
                  <a:lnSpc>
                    <a:spcPct val="130000"/>
                  </a:lnSpc>
                  <a:defRPr/>
                </a:pPr>
                <a:r>
                  <a:rPr lang="zh-CN" altLang="en-US" sz="675" dirty="0">
                    <a:solidFill>
                      <a:prstClr val="black">
                        <a:lumMod val="75000"/>
                        <a:lumOff val="25000"/>
                      </a:prstClr>
                    </a:solidFill>
                    <a:cs typeface="+mn-ea"/>
                    <a:sym typeface="+mn-lt"/>
                  </a:rPr>
                  <a:t>具体实现上，使用</a:t>
                </a:r>
                <a:r>
                  <a:rPr lang="en-US" altLang="zh-CN" sz="675" dirty="0" err="1">
                    <a:solidFill>
                      <a:prstClr val="black">
                        <a:lumMod val="75000"/>
                        <a:lumOff val="25000"/>
                      </a:prstClr>
                    </a:solidFill>
                    <a:cs typeface="+mn-ea"/>
                    <a:sym typeface="+mn-lt"/>
                  </a:rPr>
                  <a:t>FastAPI</a:t>
                </a:r>
                <a:r>
                  <a:rPr lang="zh-CN" altLang="en-US" sz="675" dirty="0">
                    <a:solidFill>
                      <a:prstClr val="black">
                        <a:lumMod val="75000"/>
                        <a:lumOff val="25000"/>
                      </a:prstClr>
                    </a:solidFill>
                    <a:cs typeface="+mn-ea"/>
                    <a:sym typeface="+mn-lt"/>
                  </a:rPr>
                  <a:t>将</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系统封装为微服务，</a:t>
                </a:r>
                <a:r>
                  <a:rPr lang="en-US" altLang="zh-CN" sz="675" dirty="0" err="1">
                    <a:solidFill>
                      <a:prstClr val="black">
                        <a:lumMod val="75000"/>
                        <a:lumOff val="25000"/>
                      </a:prstClr>
                    </a:solidFill>
                    <a:cs typeface="+mn-ea"/>
                    <a:sym typeface="+mn-lt"/>
                  </a:rPr>
                  <a:t>vllm</a:t>
                </a:r>
                <a:r>
                  <a:rPr lang="zh-CN" altLang="en-US" sz="675" dirty="0">
                    <a:solidFill>
                      <a:prstClr val="black">
                        <a:lumMod val="75000"/>
                        <a:lumOff val="25000"/>
                      </a:prstClr>
                    </a:solidFill>
                    <a:cs typeface="+mn-ea"/>
                    <a:sym typeface="+mn-lt"/>
                  </a:rPr>
                  <a:t>系统、</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a:t>
                </a:r>
                <a:r>
                  <a:rPr lang="en-US" altLang="zh-CN" sz="675" dirty="0" err="1">
                    <a:solidFill>
                      <a:prstClr val="black">
                        <a:lumMod val="75000"/>
                        <a:lumOff val="25000"/>
                      </a:prstClr>
                    </a:solidFill>
                    <a:cs typeface="+mn-ea"/>
                    <a:sym typeface="+mn-lt"/>
                  </a:rPr>
                  <a:t>ChromaDB</a:t>
                </a:r>
                <a:r>
                  <a:rPr lang="zh-CN" altLang="en-US" sz="675" dirty="0">
                    <a:solidFill>
                      <a:prstClr val="black">
                        <a:lumMod val="75000"/>
                        <a:lumOff val="25000"/>
                      </a:prstClr>
                    </a:solidFill>
                    <a:cs typeface="+mn-ea"/>
                    <a:sym typeface="+mn-lt"/>
                  </a:rPr>
                  <a:t>之间通过</a:t>
                </a:r>
                <a:r>
                  <a:rPr lang="en-US" altLang="zh-CN" sz="675" dirty="0">
                    <a:solidFill>
                      <a:prstClr val="black">
                        <a:lumMod val="75000"/>
                        <a:lumOff val="25000"/>
                      </a:prstClr>
                    </a:solidFill>
                    <a:cs typeface="+mn-ea"/>
                    <a:sym typeface="+mn-lt"/>
                  </a:rPr>
                  <a:t>HTTP</a:t>
                </a:r>
                <a:r>
                  <a:rPr lang="zh-CN" altLang="en-US" sz="675" dirty="0">
                    <a:solidFill>
                      <a:prstClr val="black">
                        <a:lumMod val="75000"/>
                        <a:lumOff val="25000"/>
                      </a:prstClr>
                    </a:solidFill>
                    <a:cs typeface="+mn-ea"/>
                    <a:sym typeface="+mn-lt"/>
                  </a:rPr>
                  <a:t>客户端通信，实现了松耦合的模块化架构。同时，</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系统遵循</a:t>
                </a:r>
                <a:r>
                  <a:rPr lang="en-US" altLang="zh-CN" sz="675" dirty="0">
                    <a:solidFill>
                      <a:prstClr val="black">
                        <a:lumMod val="75000"/>
                        <a:lumOff val="25000"/>
                      </a:prstClr>
                    </a:solidFill>
                    <a:cs typeface="+mn-ea"/>
                    <a:sym typeface="+mn-lt"/>
                  </a:rPr>
                  <a:t>MCP(Model context protocol</a:t>
                </a:r>
                <a:r>
                  <a:rPr lang="zh-CN" altLang="en-US" sz="675" dirty="0">
                    <a:solidFill>
                      <a:prstClr val="black">
                        <a:lumMod val="75000"/>
                        <a:lumOff val="25000"/>
                      </a:prstClr>
                    </a:solidFill>
                    <a:cs typeface="+mn-ea"/>
                    <a:sym typeface="+mn-lt"/>
                  </a:rPr>
                  <a:t>，模型上下文协议</a:t>
                </a:r>
                <a:r>
                  <a:rPr lang="en-US" altLang="zh-CN" sz="675" dirty="0">
                    <a:solidFill>
                      <a:prstClr val="black">
                        <a:lumMod val="75000"/>
                        <a:lumOff val="25000"/>
                      </a:prstClr>
                    </a:solidFill>
                    <a:cs typeface="+mn-ea"/>
                    <a:sym typeface="+mn-lt"/>
                  </a:rPr>
                  <a:t>)</a:t>
                </a:r>
                <a:r>
                  <a:rPr lang="zh-CN" altLang="en-US" sz="675" dirty="0">
                    <a:solidFill>
                      <a:prstClr val="black">
                        <a:lumMod val="75000"/>
                        <a:lumOff val="25000"/>
                      </a:prstClr>
                    </a:solidFill>
                    <a:cs typeface="+mn-ea"/>
                    <a:sym typeface="+mn-lt"/>
                  </a:rPr>
                  <a:t>标准，实现了 </a:t>
                </a:r>
                <a:r>
                  <a:rPr lang="en-US" altLang="zh-CN" sz="675" dirty="0" err="1">
                    <a:solidFill>
                      <a:prstClr val="black">
                        <a:lumMod val="75000"/>
                        <a:lumOff val="25000"/>
                      </a:prstClr>
                    </a:solidFill>
                    <a:cs typeface="+mn-ea"/>
                    <a:sym typeface="+mn-lt"/>
                  </a:rPr>
                  <a:t>list_tools</a:t>
                </a:r>
                <a:r>
                  <a:rPr lang="en-US" altLang="zh-CN" sz="675" dirty="0">
                    <a:solidFill>
                      <a:prstClr val="black">
                        <a:lumMod val="75000"/>
                        <a:lumOff val="25000"/>
                      </a:prstClr>
                    </a:solidFill>
                    <a:cs typeface="+mn-ea"/>
                    <a:sym typeface="+mn-lt"/>
                  </a:rPr>
                  <a:t> </a:t>
                </a:r>
                <a:r>
                  <a:rPr lang="zh-CN" altLang="en-US" sz="675" dirty="0">
                    <a:solidFill>
                      <a:prstClr val="black">
                        <a:lumMod val="75000"/>
                        <a:lumOff val="25000"/>
                      </a:prstClr>
                    </a:solidFill>
                    <a:cs typeface="+mn-ea"/>
                    <a:sym typeface="+mn-lt"/>
                  </a:rPr>
                  <a:t>和 </a:t>
                </a:r>
                <a:r>
                  <a:rPr lang="en-US" altLang="zh-CN" sz="675" dirty="0" err="1">
                    <a:solidFill>
                      <a:prstClr val="black">
                        <a:lumMod val="75000"/>
                        <a:lumOff val="25000"/>
                      </a:prstClr>
                    </a:solidFill>
                    <a:cs typeface="+mn-ea"/>
                    <a:sym typeface="+mn-lt"/>
                  </a:rPr>
                  <a:t>call_tool</a:t>
                </a:r>
                <a:r>
                  <a:rPr lang="en-US" altLang="zh-CN" sz="675" dirty="0">
                    <a:solidFill>
                      <a:prstClr val="black">
                        <a:lumMod val="75000"/>
                        <a:lumOff val="25000"/>
                      </a:prstClr>
                    </a:solidFill>
                    <a:cs typeface="+mn-ea"/>
                    <a:sym typeface="+mn-lt"/>
                  </a:rPr>
                  <a:t> </a:t>
                </a:r>
                <a:r>
                  <a:rPr lang="zh-CN" altLang="en-US" sz="675" dirty="0">
                    <a:solidFill>
                      <a:prstClr val="black">
                        <a:lumMod val="75000"/>
                        <a:lumOff val="25000"/>
                      </a:prstClr>
                    </a:solidFill>
                    <a:cs typeface="+mn-ea"/>
                    <a:sym typeface="+mn-lt"/>
                  </a:rPr>
                  <a:t>接口，为大模型将</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系统作为</a:t>
                </a:r>
                <a:r>
                  <a:rPr lang="en-US" altLang="zh-CN" sz="675" dirty="0">
                    <a:solidFill>
                      <a:prstClr val="black">
                        <a:lumMod val="75000"/>
                        <a:lumOff val="25000"/>
                      </a:prstClr>
                    </a:solidFill>
                    <a:cs typeface="+mn-ea"/>
                    <a:sym typeface="+mn-lt"/>
                  </a:rPr>
                  <a:t>MCP</a:t>
                </a:r>
                <a:r>
                  <a:rPr lang="zh-CN" altLang="en-US" sz="675" dirty="0">
                    <a:solidFill>
                      <a:prstClr val="black">
                        <a:lumMod val="75000"/>
                        <a:lumOff val="25000"/>
                      </a:prstClr>
                    </a:solidFill>
                    <a:cs typeface="+mn-ea"/>
                    <a:sym typeface="+mn-lt"/>
                  </a:rPr>
                  <a:t>服务器调用提供了基础。</a:t>
                </a:r>
              </a:p>
              <a:p>
                <a:pPr algn="just">
                  <a:lnSpc>
                    <a:spcPct val="130000"/>
                  </a:lnSpc>
                  <a:defRPr/>
                </a:pPr>
                <a:br>
                  <a:rPr lang="zh-CN" altLang="en-US" sz="675" dirty="0">
                    <a:solidFill>
                      <a:prstClr val="black">
                        <a:lumMod val="75000"/>
                        <a:lumOff val="25000"/>
                      </a:prstClr>
                    </a:solidFill>
                    <a:cs typeface="+mn-ea"/>
                    <a:sym typeface="+mn-lt"/>
                  </a:rPr>
                </a:br>
                <a:endParaRPr lang="zh-CN" altLang="en-US" sz="675" dirty="0">
                  <a:solidFill>
                    <a:prstClr val="black">
                      <a:lumMod val="75000"/>
                      <a:lumOff val="25000"/>
                    </a:prstClr>
                  </a:solidFill>
                  <a:cs typeface="+mn-ea"/>
                  <a:sym typeface="+mn-lt"/>
                </a:endParaRPr>
              </a:p>
              <a:p>
                <a:pPr lvl="0" algn="just">
                  <a:lnSpc>
                    <a:spcPct val="130000"/>
                  </a:lnSpc>
                  <a:defRPr/>
                </a:pPr>
                <a:endParaRPr lang="zh-CN" altLang="en-US" sz="675" dirty="0">
                  <a:solidFill>
                    <a:prstClr val="black">
                      <a:lumMod val="75000"/>
                      <a:lumOff val="25000"/>
                    </a:prstClr>
                  </a:solidFill>
                  <a:cs typeface="+mn-ea"/>
                  <a:sym typeface="+mn-lt"/>
                </a:endParaRPr>
              </a:p>
            </p:txBody>
          </p:sp>
          <p:sp>
            <p:nvSpPr>
              <p:cNvPr id="18" name="文本框 17"/>
              <p:cNvSpPr txBox="1"/>
              <p:nvPr/>
            </p:nvSpPr>
            <p:spPr>
              <a:xfrm>
                <a:off x="4886325" y="3716338"/>
                <a:ext cx="2600323" cy="430886"/>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数据获取与功能实现</a:t>
                </a:r>
              </a:p>
            </p:txBody>
          </p:sp>
        </p:grpSp>
      </p:grpSp>
      <p:grpSp>
        <p:nvGrpSpPr>
          <p:cNvPr id="19" name="组合 18"/>
          <p:cNvGrpSpPr/>
          <p:nvPr/>
        </p:nvGrpSpPr>
        <p:grpSpPr>
          <a:xfrm>
            <a:off x="3563449" y="3755092"/>
            <a:ext cx="5618558" cy="1039087"/>
            <a:chOff x="2771776" y="5105193"/>
            <a:chExt cx="7491411" cy="1385449"/>
          </a:xfrm>
        </p:grpSpPr>
        <p:cxnSp>
          <p:nvCxnSpPr>
            <p:cNvPr id="20" name="MH_Other_3"/>
            <p:cNvCxnSpPr/>
            <p:nvPr>
              <p:custDataLst>
                <p:tags r:id="rId3"/>
              </p:custDataLst>
            </p:nvPr>
          </p:nvCxnSpPr>
          <p:spPr>
            <a:xfrm flipV="1">
              <a:off x="2771776" y="5524500"/>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21" name="MH_Other_16"/>
            <p:cNvSpPr/>
            <p:nvPr>
              <p:custDataLst>
                <p:tags r:id="rId4"/>
              </p:custDataLst>
            </p:nvPr>
          </p:nvSpPr>
          <p:spPr>
            <a:xfrm flipH="1">
              <a:off x="3163887" y="5202238"/>
              <a:ext cx="129767" cy="1182702"/>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22" name="MH_Other_17"/>
            <p:cNvSpPr/>
            <p:nvPr>
              <p:custDataLst>
                <p:tags r:id="rId5"/>
              </p:custDataLst>
            </p:nvPr>
          </p:nvSpPr>
          <p:spPr>
            <a:xfrm>
              <a:off x="10137774" y="5202240"/>
              <a:ext cx="125412" cy="1182701"/>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23" name="组合 22"/>
            <p:cNvGrpSpPr/>
            <p:nvPr/>
          </p:nvGrpSpPr>
          <p:grpSpPr>
            <a:xfrm>
              <a:off x="3408363" y="5105193"/>
              <a:ext cx="6854824" cy="1385449"/>
              <a:chOff x="4886325" y="3716338"/>
              <a:chExt cx="6854824" cy="1385449"/>
            </a:xfrm>
          </p:grpSpPr>
          <p:sp>
            <p:nvSpPr>
              <p:cNvPr id="24" name="矩形 23"/>
              <p:cNvSpPr/>
              <p:nvPr/>
            </p:nvSpPr>
            <p:spPr bwMode="auto">
              <a:xfrm>
                <a:off x="4886325" y="4095955"/>
                <a:ext cx="6854824" cy="1005832"/>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遵循</a:t>
                </a:r>
                <a:r>
                  <a:rPr lang="en-US" altLang="zh-CN" sz="675" dirty="0">
                    <a:solidFill>
                      <a:prstClr val="black">
                        <a:lumMod val="75000"/>
                        <a:lumOff val="25000"/>
                      </a:prstClr>
                    </a:solidFill>
                    <a:cs typeface="+mn-ea"/>
                    <a:sym typeface="+mn-lt"/>
                  </a:rPr>
                  <a:t>TDD</a:t>
                </a:r>
                <a:r>
                  <a:rPr lang="zh-CN" altLang="en-US" sz="675" dirty="0">
                    <a:solidFill>
                      <a:prstClr val="black">
                        <a:lumMod val="75000"/>
                        <a:lumOff val="25000"/>
                      </a:prstClr>
                    </a:solidFill>
                    <a:cs typeface="+mn-ea"/>
                    <a:sym typeface="+mn-lt"/>
                  </a:rPr>
                  <a:t>（</a:t>
                </a:r>
                <a:r>
                  <a:rPr lang="en-US" altLang="zh-CN" sz="675" dirty="0">
                    <a:solidFill>
                      <a:prstClr val="black">
                        <a:lumMod val="75000"/>
                        <a:lumOff val="25000"/>
                      </a:prstClr>
                    </a:solidFill>
                    <a:cs typeface="+mn-ea"/>
                    <a:sym typeface="+mn-lt"/>
                  </a:rPr>
                  <a:t>Test Driven Develop</a:t>
                </a:r>
                <a:r>
                  <a:rPr lang="zh-CN" altLang="en-US" sz="675" dirty="0">
                    <a:solidFill>
                      <a:prstClr val="black">
                        <a:lumMod val="75000"/>
                        <a:lumOff val="25000"/>
                      </a:prstClr>
                    </a:solidFill>
                    <a:cs typeface="+mn-ea"/>
                    <a:sym typeface="+mn-lt"/>
                  </a:rPr>
                  <a:t>，测试驱动开发）思想，构建了完整的</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系统测试套件，包括检索、上下文格式化、回答生成等各个组件的单元测试，以及</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系统和</a:t>
                </a:r>
                <a:r>
                  <a:rPr lang="en-US" altLang="zh-CN" sz="675" dirty="0">
                    <a:solidFill>
                      <a:prstClr val="black">
                        <a:lumMod val="75000"/>
                        <a:lumOff val="25000"/>
                      </a:prstClr>
                    </a:solidFill>
                    <a:cs typeface="+mn-ea"/>
                    <a:sym typeface="+mn-lt"/>
                  </a:rPr>
                  <a:t>MCP</a:t>
                </a:r>
                <a:r>
                  <a:rPr lang="zh-CN" altLang="en-US" sz="675" dirty="0">
                    <a:solidFill>
                      <a:prstClr val="black">
                        <a:lumMod val="75000"/>
                        <a:lumOff val="25000"/>
                      </a:prstClr>
                    </a:solidFill>
                    <a:cs typeface="+mn-ea"/>
                    <a:sym typeface="+mn-lt"/>
                  </a:rPr>
                  <a:t>服务整体的功能测试。采用</a:t>
                </a:r>
                <a:r>
                  <a:rPr lang="en-US" altLang="zh-CN" sz="675" dirty="0">
                    <a:solidFill>
                      <a:prstClr val="black">
                        <a:lumMod val="75000"/>
                        <a:lumOff val="25000"/>
                      </a:prstClr>
                    </a:solidFill>
                    <a:cs typeface="+mn-ea"/>
                    <a:sym typeface="+mn-lt"/>
                  </a:rPr>
                  <a:t>Coverage</a:t>
                </a:r>
                <a:r>
                  <a:rPr lang="zh-CN" altLang="en-US" sz="675" dirty="0">
                    <a:solidFill>
                      <a:prstClr val="black">
                        <a:lumMod val="75000"/>
                        <a:lumOff val="25000"/>
                      </a:prstClr>
                    </a:solidFill>
                    <a:cs typeface="+mn-ea"/>
                    <a:sym typeface="+mn-lt"/>
                  </a:rPr>
                  <a:t>库评估，结果显示测试覆盖率高达</a:t>
                </a:r>
                <a:r>
                  <a:rPr lang="en-US" altLang="zh-CN" sz="675" dirty="0">
                    <a:solidFill>
                      <a:prstClr val="black">
                        <a:lumMod val="75000"/>
                        <a:lumOff val="25000"/>
                      </a:prstClr>
                    </a:solidFill>
                    <a:cs typeface="+mn-ea"/>
                    <a:sym typeface="+mn-lt"/>
                  </a:rPr>
                  <a:t>83%</a:t>
                </a:r>
                <a:r>
                  <a:rPr lang="zh-CN" altLang="en-US" sz="675" dirty="0">
                    <a:solidFill>
                      <a:prstClr val="black">
                        <a:lumMod val="75000"/>
                        <a:lumOff val="25000"/>
                      </a:prstClr>
                    </a:solidFill>
                    <a:cs typeface="+mn-ea"/>
                    <a:sym typeface="+mn-lt"/>
                  </a:rPr>
                  <a:t>，有效地对系统进行了测试，保障了系统的可靠性。</a:t>
                </a:r>
              </a:p>
              <a:p>
                <a:pPr algn="just">
                  <a:lnSpc>
                    <a:spcPct val="130000"/>
                  </a:lnSpc>
                  <a:defRPr/>
                </a:pPr>
                <a:r>
                  <a:rPr lang="zh-CN" altLang="en-US" sz="675" dirty="0">
                    <a:solidFill>
                      <a:prstClr val="black">
                        <a:lumMod val="75000"/>
                        <a:lumOff val="25000"/>
                      </a:prstClr>
                    </a:solidFill>
                    <a:cs typeface="+mn-ea"/>
                    <a:sym typeface="+mn-lt"/>
                  </a:rPr>
                  <a:t>使用</a:t>
                </a:r>
                <a:r>
                  <a:rPr lang="en-US" altLang="zh-CN" sz="675" dirty="0">
                    <a:solidFill>
                      <a:prstClr val="black">
                        <a:lumMod val="75000"/>
                        <a:lumOff val="25000"/>
                      </a:prstClr>
                    </a:solidFill>
                    <a:cs typeface="+mn-ea"/>
                    <a:sym typeface="+mn-lt"/>
                  </a:rPr>
                  <a:t>RAGAS</a:t>
                </a:r>
                <a:r>
                  <a:rPr lang="zh-CN" altLang="en-US" sz="675" dirty="0">
                    <a:solidFill>
                      <a:prstClr val="black">
                        <a:lumMod val="75000"/>
                        <a:lumOff val="25000"/>
                      </a:prstClr>
                    </a:solidFill>
                    <a:cs typeface="+mn-ea"/>
                    <a:sym typeface="+mn-lt"/>
                  </a:rPr>
                  <a:t>库对</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系统的性能表现进行评估，基本</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系统实现下，回答忠诚度达到</a:t>
                </a:r>
                <a:r>
                  <a:rPr lang="en-US" altLang="zh-CN" sz="675" dirty="0">
                    <a:solidFill>
                      <a:prstClr val="black">
                        <a:lumMod val="75000"/>
                        <a:lumOff val="25000"/>
                      </a:prstClr>
                    </a:solidFill>
                    <a:cs typeface="+mn-ea"/>
                    <a:sym typeface="+mn-lt"/>
                  </a:rPr>
                  <a:t>72.6%</a:t>
                </a:r>
                <a:r>
                  <a:rPr lang="zh-CN" altLang="en-US" sz="675" dirty="0">
                    <a:solidFill>
                      <a:prstClr val="black">
                        <a:lumMod val="75000"/>
                        <a:lumOff val="25000"/>
                      </a:prstClr>
                    </a:solidFill>
                    <a:cs typeface="+mn-ea"/>
                    <a:sym typeface="+mn-lt"/>
                  </a:rPr>
                  <a:t>；在上下文工程、上下文压缩和长上下文重排技术的加持下，忠诚度进一步达到了</a:t>
                </a:r>
                <a:r>
                  <a:rPr lang="en-US" altLang="zh-CN" sz="675" dirty="0">
                    <a:solidFill>
                      <a:prstClr val="black">
                        <a:lumMod val="75000"/>
                        <a:lumOff val="25000"/>
                      </a:prstClr>
                    </a:solidFill>
                    <a:cs typeface="+mn-ea"/>
                    <a:sym typeface="+mn-lt"/>
                  </a:rPr>
                  <a:t>82.4%</a:t>
                </a:r>
                <a:r>
                  <a:rPr lang="zh-CN" altLang="en-US" sz="675" dirty="0">
                    <a:solidFill>
                      <a:prstClr val="black">
                        <a:lumMod val="75000"/>
                        <a:lumOff val="25000"/>
                      </a:prstClr>
                    </a:solidFill>
                    <a:cs typeface="+mn-ea"/>
                    <a:sym typeface="+mn-lt"/>
                  </a:rPr>
                  <a:t>，其余各项指标也均有</a:t>
                </a:r>
                <a:r>
                  <a:rPr lang="en-US" altLang="zh-CN" sz="675" dirty="0">
                    <a:solidFill>
                      <a:prstClr val="black">
                        <a:lumMod val="75000"/>
                        <a:lumOff val="25000"/>
                      </a:prstClr>
                    </a:solidFill>
                    <a:cs typeface="+mn-ea"/>
                    <a:sym typeface="+mn-lt"/>
                  </a:rPr>
                  <a:t>5%</a:t>
                </a:r>
                <a:r>
                  <a:rPr lang="zh-CN" altLang="en-US" sz="675" dirty="0">
                    <a:solidFill>
                      <a:prstClr val="black">
                        <a:lumMod val="75000"/>
                        <a:lumOff val="25000"/>
                      </a:prstClr>
                    </a:solidFill>
                    <a:cs typeface="+mn-ea"/>
                    <a:sym typeface="+mn-lt"/>
                  </a:rPr>
                  <a:t>以上的提升，证明了</a:t>
                </a:r>
                <a:r>
                  <a:rPr lang="en-US" altLang="zh-CN" sz="675" dirty="0">
                    <a:solidFill>
                      <a:prstClr val="black">
                        <a:lumMod val="75000"/>
                        <a:lumOff val="25000"/>
                      </a:prstClr>
                    </a:solidFill>
                    <a:cs typeface="+mn-ea"/>
                    <a:sym typeface="+mn-lt"/>
                  </a:rPr>
                  <a:t>RAG</a:t>
                </a:r>
                <a:r>
                  <a:rPr lang="zh-CN" altLang="en-US" sz="675" dirty="0">
                    <a:solidFill>
                      <a:prstClr val="black">
                        <a:lumMod val="75000"/>
                        <a:lumOff val="25000"/>
                      </a:prstClr>
                    </a:solidFill>
                    <a:cs typeface="+mn-ea"/>
                    <a:sym typeface="+mn-lt"/>
                  </a:rPr>
                  <a:t>系统的有效性。</a:t>
                </a:r>
              </a:p>
            </p:txBody>
          </p:sp>
          <p:sp>
            <p:nvSpPr>
              <p:cNvPr id="25" name="文本框 24"/>
              <p:cNvSpPr txBox="1"/>
              <p:nvPr/>
            </p:nvSpPr>
            <p:spPr>
              <a:xfrm>
                <a:off x="4886325" y="3716338"/>
                <a:ext cx="2600323" cy="430887"/>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成果构建与性能优化</a:t>
                </a:r>
              </a:p>
            </p:txBody>
          </p:sp>
        </p:grpSp>
      </p:grpSp>
      <p:sp>
        <p:nvSpPr>
          <p:cNvPr id="27" name="MH_Other_9"/>
          <p:cNvSpPr/>
          <p:nvPr>
            <p:custDataLst>
              <p:tags r:id="rId1"/>
            </p:custDataLst>
          </p:nvPr>
        </p:nvSpPr>
        <p:spPr>
          <a:xfrm>
            <a:off x="2959801" y="2389871"/>
            <a:ext cx="650081" cy="648900"/>
          </a:xfrm>
          <a:prstGeom prst="ellipse">
            <a:avLst/>
          </a:prstGeom>
          <a:blipFill>
            <a:blip r:embed="rId14"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
        <p:nvSpPr>
          <p:cNvPr id="28" name="MH_Other_14"/>
          <p:cNvSpPr/>
          <p:nvPr>
            <p:custDataLst>
              <p:tags r:id="rId2"/>
            </p:custDataLst>
          </p:nvPr>
        </p:nvSpPr>
        <p:spPr>
          <a:xfrm>
            <a:off x="2959801" y="3747428"/>
            <a:ext cx="650081" cy="648900"/>
          </a:xfrm>
          <a:prstGeom prst="ellipse">
            <a:avLst/>
          </a:prstGeom>
          <a:blipFill>
            <a:blip r:embed="rId15"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pic>
        <p:nvPicPr>
          <p:cNvPr id="1028"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034" y="1277484"/>
            <a:ext cx="3562848" cy="200410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图片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042" y="3363878"/>
            <a:ext cx="3562848" cy="12096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24" y="0"/>
            <a:ext cx="9053776" cy="51435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9" name="文本框 68"/>
          <p:cNvSpPr txBox="1"/>
          <p:nvPr/>
        </p:nvSpPr>
        <p:spPr>
          <a:xfrm>
            <a:off x="952778" y="354778"/>
            <a:ext cx="8171468" cy="830997"/>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体验增强模块</a:t>
            </a:r>
            <a:r>
              <a:rPr lang="en-US" altLang="zh-CN" sz="2400" b="1" dirty="0">
                <a:solidFill>
                  <a:schemeClr val="tx1">
                    <a:lumMod val="75000"/>
                    <a:lumOff val="25000"/>
                  </a:schemeClr>
                </a:solidFill>
                <a:cs typeface="+mn-ea"/>
                <a:sym typeface="+mn-lt"/>
              </a:rPr>
              <a:t>-</a:t>
            </a:r>
            <a:r>
              <a:rPr lang="zh-CN" altLang="en-US" sz="2400" b="1" dirty="0">
                <a:solidFill>
                  <a:schemeClr val="tx1">
                    <a:lumMod val="75000"/>
                    <a:lumOff val="25000"/>
                  </a:schemeClr>
                </a:solidFill>
                <a:cs typeface="+mn-ea"/>
                <a:sym typeface="+mn-lt"/>
              </a:rPr>
              <a:t>专用型</a:t>
            </a:r>
            <a:r>
              <a:rPr lang="en-US" altLang="zh-CN" sz="2400" b="1" dirty="0">
                <a:solidFill>
                  <a:schemeClr val="tx1">
                    <a:lumMod val="75000"/>
                    <a:lumOff val="25000"/>
                  </a:schemeClr>
                </a:solidFill>
                <a:cs typeface="+mn-ea"/>
                <a:sym typeface="+mn-lt"/>
              </a:rPr>
              <a:t>RAG</a:t>
            </a:r>
            <a:r>
              <a:rPr lang="zh-CN" altLang="en-US" sz="2400" b="1" dirty="0">
                <a:solidFill>
                  <a:schemeClr val="tx1">
                    <a:lumMod val="75000"/>
                    <a:lumOff val="25000"/>
                  </a:schemeClr>
                </a:solidFill>
                <a:cs typeface="+mn-ea"/>
                <a:sym typeface="+mn-lt"/>
              </a:rPr>
              <a:t>服务器</a:t>
            </a:r>
            <a:r>
              <a:rPr lang="en-US" altLang="zh-CN" sz="2400" b="1" dirty="0">
                <a:solidFill>
                  <a:schemeClr val="tx1">
                    <a:lumMod val="75000"/>
                    <a:lumOff val="25000"/>
                  </a:schemeClr>
                </a:solidFill>
                <a:cs typeface="+mn-ea"/>
                <a:sym typeface="+mn-lt"/>
              </a:rPr>
              <a:t>-</a:t>
            </a:r>
            <a:r>
              <a:rPr lang="en-US" altLang="zh-CN" sz="2400" b="1" dirty="0" err="1">
                <a:solidFill>
                  <a:schemeClr val="tx1">
                    <a:lumMod val="85000"/>
                    <a:lumOff val="15000"/>
                  </a:schemeClr>
                </a:solidFill>
                <a:cs typeface="+mn-ea"/>
                <a:sym typeface="+mn-lt"/>
              </a:rPr>
              <a:t>FastAPI</a:t>
            </a:r>
            <a:r>
              <a:rPr lang="zh-CN" altLang="en-US" sz="2400" b="1" dirty="0">
                <a:solidFill>
                  <a:schemeClr val="tx1">
                    <a:lumMod val="85000"/>
                    <a:lumOff val="15000"/>
                  </a:schemeClr>
                </a:solidFill>
                <a:cs typeface="+mn-ea"/>
                <a:sym typeface="+mn-lt"/>
              </a:rPr>
              <a:t>和离线</a:t>
            </a:r>
            <a:r>
              <a:rPr lang="en-US" altLang="zh-CN" sz="2400" b="1" dirty="0">
                <a:solidFill>
                  <a:schemeClr val="tx1">
                    <a:lumMod val="85000"/>
                    <a:lumOff val="15000"/>
                  </a:schemeClr>
                </a:solidFill>
                <a:cs typeface="+mn-ea"/>
                <a:sym typeface="+mn-lt"/>
              </a:rPr>
              <a:t>LLM</a:t>
            </a:r>
            <a:r>
              <a:rPr lang="zh-CN" altLang="en-US" sz="2400" b="1" dirty="0">
                <a:solidFill>
                  <a:schemeClr val="tx1">
                    <a:lumMod val="85000"/>
                    <a:lumOff val="15000"/>
                  </a:schemeClr>
                </a:solidFill>
                <a:cs typeface="+mn-ea"/>
                <a:sym typeface="+mn-lt"/>
              </a:rPr>
              <a:t>服务</a:t>
            </a:r>
          </a:p>
          <a:p>
            <a:pPr lvl="0"/>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MH_Title_1"/>
          <p:cNvSpPr/>
          <p:nvPr>
            <p:custDataLst>
              <p:tags r:id="rId1"/>
            </p:custDataLst>
          </p:nvPr>
        </p:nvSpPr>
        <p:spPr>
          <a:xfrm flipH="1">
            <a:off x="1308530" y="1939048"/>
            <a:ext cx="2158574" cy="2158572"/>
          </a:xfrm>
          <a:prstGeom prst="ellipse">
            <a:avLst/>
          </a:prstGeom>
          <a:blipFill>
            <a:blip r:embed="rId7"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MH_Other_4"/>
          <p:cNvSpPr/>
          <p:nvPr>
            <p:custDataLst>
              <p:tags r:id="rId2"/>
            </p:custDataLst>
          </p:nvPr>
        </p:nvSpPr>
        <p:spPr>
          <a:xfrm>
            <a:off x="3836220" y="1900087"/>
            <a:ext cx="441190" cy="441190"/>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MH_Other_6"/>
          <p:cNvSpPr/>
          <p:nvPr>
            <p:custDataLst>
              <p:tags r:id="rId3"/>
            </p:custDataLst>
          </p:nvPr>
        </p:nvSpPr>
        <p:spPr>
          <a:xfrm>
            <a:off x="3836220" y="2778150"/>
            <a:ext cx="441190" cy="441190"/>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MH_Other_8"/>
          <p:cNvSpPr/>
          <p:nvPr>
            <p:custDataLst>
              <p:tags r:id="rId4"/>
            </p:custDataLst>
          </p:nvPr>
        </p:nvSpPr>
        <p:spPr>
          <a:xfrm>
            <a:off x="3836220" y="3656213"/>
            <a:ext cx="441190" cy="441190"/>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MH_Other_4"/>
          <p:cNvSpPr/>
          <p:nvPr/>
        </p:nvSpPr>
        <p:spPr>
          <a:xfrm>
            <a:off x="3946183" y="2007006"/>
            <a:ext cx="227480" cy="227351"/>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MH_Other_6"/>
          <p:cNvSpPr/>
          <p:nvPr/>
        </p:nvSpPr>
        <p:spPr>
          <a:xfrm>
            <a:off x="3946183" y="2899901"/>
            <a:ext cx="227480" cy="197687"/>
          </a:xfrm>
          <a:custGeom>
            <a:avLst/>
            <a:gdLst>
              <a:gd name="connsiteX0" fmla="*/ 468425 w 609570"/>
              <a:gd name="connsiteY0" fmla="*/ 313388 h 529735"/>
              <a:gd name="connsiteX1" fmla="*/ 397381 w 609570"/>
              <a:gd name="connsiteY1" fmla="*/ 384321 h 529735"/>
              <a:gd name="connsiteX2" fmla="*/ 468425 w 609570"/>
              <a:gd name="connsiteY2" fmla="*/ 455255 h 529735"/>
              <a:gd name="connsiteX3" fmla="*/ 539470 w 609570"/>
              <a:gd name="connsiteY3" fmla="*/ 384321 h 529735"/>
              <a:gd name="connsiteX4" fmla="*/ 468425 w 609570"/>
              <a:gd name="connsiteY4" fmla="*/ 313388 h 529735"/>
              <a:gd name="connsiteX5" fmla="*/ 468425 w 609570"/>
              <a:gd name="connsiteY5" fmla="*/ 285014 h 529735"/>
              <a:gd name="connsiteX6" fmla="*/ 567887 w 609570"/>
              <a:gd name="connsiteY6" fmla="*/ 384321 h 529735"/>
              <a:gd name="connsiteX7" fmla="*/ 556639 w 609570"/>
              <a:gd name="connsiteY7" fmla="*/ 430310 h 529735"/>
              <a:gd name="connsiteX8" fmla="*/ 553915 w 609570"/>
              <a:gd name="connsiteY8" fmla="*/ 435394 h 529735"/>
              <a:gd name="connsiteX9" fmla="*/ 601515 w 609570"/>
              <a:gd name="connsiteY9" fmla="*/ 482683 h 529735"/>
              <a:gd name="connsiteX10" fmla="*/ 609567 w 609570"/>
              <a:gd name="connsiteY10" fmla="*/ 502071 h 529735"/>
              <a:gd name="connsiteX11" fmla="*/ 601633 w 609570"/>
              <a:gd name="connsiteY11" fmla="*/ 521578 h 529735"/>
              <a:gd name="connsiteX12" fmla="*/ 582096 w 609570"/>
              <a:gd name="connsiteY12" fmla="*/ 529735 h 529735"/>
              <a:gd name="connsiteX13" fmla="*/ 562677 w 609570"/>
              <a:gd name="connsiteY13" fmla="*/ 521696 h 529735"/>
              <a:gd name="connsiteX14" fmla="*/ 513657 w 609570"/>
              <a:gd name="connsiteY14" fmla="*/ 472988 h 529735"/>
              <a:gd name="connsiteX15" fmla="*/ 508684 w 609570"/>
              <a:gd name="connsiteY15" fmla="*/ 475116 h 529735"/>
              <a:gd name="connsiteX16" fmla="*/ 468425 w 609570"/>
              <a:gd name="connsiteY16" fmla="*/ 483747 h 529735"/>
              <a:gd name="connsiteX17" fmla="*/ 368845 w 609570"/>
              <a:gd name="connsiteY17" fmla="*/ 384321 h 529735"/>
              <a:gd name="connsiteX18" fmla="*/ 468425 w 609570"/>
              <a:gd name="connsiteY18" fmla="*/ 285014 h 529735"/>
              <a:gd name="connsiteX19" fmla="*/ 214632 w 609570"/>
              <a:gd name="connsiteY19" fmla="*/ 275770 h 529735"/>
              <a:gd name="connsiteX20" fmla="*/ 408821 w 609570"/>
              <a:gd name="connsiteY20" fmla="*/ 275770 h 529735"/>
              <a:gd name="connsiteX21" fmla="*/ 410479 w 609570"/>
              <a:gd name="connsiteY21" fmla="*/ 275888 h 529735"/>
              <a:gd name="connsiteX22" fmla="*/ 361576 w 609570"/>
              <a:gd name="connsiteY22" fmla="*/ 323119 h 529735"/>
              <a:gd name="connsiteX23" fmla="*/ 214632 w 609570"/>
              <a:gd name="connsiteY23" fmla="*/ 323119 h 529735"/>
              <a:gd name="connsiteX24" fmla="*/ 190950 w 609570"/>
              <a:gd name="connsiteY24" fmla="*/ 299445 h 529735"/>
              <a:gd name="connsiteX25" fmla="*/ 214632 w 609570"/>
              <a:gd name="connsiteY25" fmla="*/ 275770 h 529735"/>
              <a:gd name="connsiteX26" fmla="*/ 136157 w 609570"/>
              <a:gd name="connsiteY26" fmla="*/ 270689 h 529735"/>
              <a:gd name="connsiteX27" fmla="*/ 164913 w 609570"/>
              <a:gd name="connsiteY27" fmla="*/ 299445 h 529735"/>
              <a:gd name="connsiteX28" fmla="*/ 136157 w 609570"/>
              <a:gd name="connsiteY28" fmla="*/ 328201 h 529735"/>
              <a:gd name="connsiteX29" fmla="*/ 107401 w 609570"/>
              <a:gd name="connsiteY29" fmla="*/ 299445 h 529735"/>
              <a:gd name="connsiteX30" fmla="*/ 136157 w 609570"/>
              <a:gd name="connsiteY30" fmla="*/ 270689 h 529735"/>
              <a:gd name="connsiteX31" fmla="*/ 214631 w 609570"/>
              <a:gd name="connsiteY31" fmla="*/ 181212 h 529735"/>
              <a:gd name="connsiteX32" fmla="*/ 408814 w 609570"/>
              <a:gd name="connsiteY32" fmla="*/ 181212 h 529735"/>
              <a:gd name="connsiteX33" fmla="*/ 432495 w 609570"/>
              <a:gd name="connsiteY33" fmla="*/ 204851 h 529735"/>
              <a:gd name="connsiteX34" fmla="*/ 408814 w 609570"/>
              <a:gd name="connsiteY34" fmla="*/ 228491 h 529735"/>
              <a:gd name="connsiteX35" fmla="*/ 214631 w 609570"/>
              <a:gd name="connsiteY35" fmla="*/ 228491 h 529735"/>
              <a:gd name="connsiteX36" fmla="*/ 190950 w 609570"/>
              <a:gd name="connsiteY36" fmla="*/ 204851 h 529735"/>
              <a:gd name="connsiteX37" fmla="*/ 214631 w 609570"/>
              <a:gd name="connsiteY37" fmla="*/ 181212 h 529735"/>
              <a:gd name="connsiteX38" fmla="*/ 136157 w 609570"/>
              <a:gd name="connsiteY38" fmla="*/ 176131 h 529735"/>
              <a:gd name="connsiteX39" fmla="*/ 164913 w 609570"/>
              <a:gd name="connsiteY39" fmla="*/ 204851 h 529735"/>
              <a:gd name="connsiteX40" fmla="*/ 136157 w 609570"/>
              <a:gd name="connsiteY40" fmla="*/ 233571 h 529735"/>
              <a:gd name="connsiteX41" fmla="*/ 107401 w 609570"/>
              <a:gd name="connsiteY41" fmla="*/ 204851 h 529735"/>
              <a:gd name="connsiteX42" fmla="*/ 136157 w 609570"/>
              <a:gd name="connsiteY42" fmla="*/ 176131 h 529735"/>
              <a:gd name="connsiteX43" fmla="*/ 15748 w 609570"/>
              <a:gd name="connsiteY43" fmla="*/ 0 h 529735"/>
              <a:gd name="connsiteX44" fmla="*/ 500389 w 609570"/>
              <a:gd name="connsiteY44" fmla="*/ 0 h 529735"/>
              <a:gd name="connsiteX45" fmla="*/ 516256 w 609570"/>
              <a:gd name="connsiteY45" fmla="*/ 15724 h 529735"/>
              <a:gd name="connsiteX46" fmla="*/ 516256 w 609570"/>
              <a:gd name="connsiteY46" fmla="*/ 271089 h 529735"/>
              <a:gd name="connsiteX47" fmla="*/ 484641 w 609570"/>
              <a:gd name="connsiteY47" fmla="*/ 262459 h 529735"/>
              <a:gd name="connsiteX48" fmla="*/ 484641 w 609570"/>
              <a:gd name="connsiteY48" fmla="*/ 121416 h 529735"/>
              <a:gd name="connsiteX49" fmla="*/ 31615 w 609570"/>
              <a:gd name="connsiteY49" fmla="*/ 121416 h 529735"/>
              <a:gd name="connsiteX50" fmla="*/ 31615 w 609570"/>
              <a:gd name="connsiteY50" fmla="*/ 393215 h 529735"/>
              <a:gd name="connsiteX51" fmla="*/ 345513 w 609570"/>
              <a:gd name="connsiteY51" fmla="*/ 393215 h 529735"/>
              <a:gd name="connsiteX52" fmla="*/ 352025 w 609570"/>
              <a:gd name="connsiteY52" fmla="*/ 424663 h 529735"/>
              <a:gd name="connsiteX53" fmla="*/ 15748 w 609570"/>
              <a:gd name="connsiteY53" fmla="*/ 424663 h 529735"/>
              <a:gd name="connsiteX54" fmla="*/ 0 w 609570"/>
              <a:gd name="connsiteY54" fmla="*/ 408939 h 529735"/>
              <a:gd name="connsiteX55" fmla="*/ 0 w 609570"/>
              <a:gd name="connsiteY55" fmla="*/ 15724 h 529735"/>
              <a:gd name="connsiteX56" fmla="*/ 15748 w 609570"/>
              <a:gd name="connsiteY56" fmla="*/ 0 h 5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9570" h="529735">
                <a:moveTo>
                  <a:pt x="468425" y="313388"/>
                </a:moveTo>
                <a:cubicBezTo>
                  <a:pt x="429233" y="313388"/>
                  <a:pt x="397381" y="345190"/>
                  <a:pt x="397381" y="384321"/>
                </a:cubicBezTo>
                <a:cubicBezTo>
                  <a:pt x="397381" y="423453"/>
                  <a:pt x="429233" y="455255"/>
                  <a:pt x="468425" y="455255"/>
                </a:cubicBezTo>
                <a:cubicBezTo>
                  <a:pt x="507618" y="455255"/>
                  <a:pt x="539470" y="423453"/>
                  <a:pt x="539470" y="384321"/>
                </a:cubicBezTo>
                <a:cubicBezTo>
                  <a:pt x="539470" y="345308"/>
                  <a:pt x="507618" y="313388"/>
                  <a:pt x="468425" y="313388"/>
                </a:cubicBezTo>
                <a:close/>
                <a:moveTo>
                  <a:pt x="468425" y="285014"/>
                </a:moveTo>
                <a:cubicBezTo>
                  <a:pt x="523248" y="285014"/>
                  <a:pt x="567887" y="329584"/>
                  <a:pt x="567887" y="384321"/>
                </a:cubicBezTo>
                <a:cubicBezTo>
                  <a:pt x="567887" y="400518"/>
                  <a:pt x="564098" y="416005"/>
                  <a:pt x="556639" y="430310"/>
                </a:cubicBezTo>
                <a:lnTo>
                  <a:pt x="553915" y="435394"/>
                </a:lnTo>
                <a:lnTo>
                  <a:pt x="601515" y="482683"/>
                </a:lnTo>
                <a:cubicBezTo>
                  <a:pt x="606725" y="487884"/>
                  <a:pt x="609567" y="494741"/>
                  <a:pt x="609567" y="502071"/>
                </a:cubicBezTo>
                <a:cubicBezTo>
                  <a:pt x="609685" y="509519"/>
                  <a:pt x="606843" y="516376"/>
                  <a:pt x="601633" y="521578"/>
                </a:cubicBezTo>
                <a:cubicBezTo>
                  <a:pt x="596423" y="526780"/>
                  <a:pt x="589437" y="529735"/>
                  <a:pt x="582096" y="529735"/>
                </a:cubicBezTo>
                <a:cubicBezTo>
                  <a:pt x="574755" y="529735"/>
                  <a:pt x="567887" y="526898"/>
                  <a:pt x="562677" y="521696"/>
                </a:cubicBezTo>
                <a:lnTo>
                  <a:pt x="513657" y="472988"/>
                </a:lnTo>
                <a:lnTo>
                  <a:pt x="508684" y="475116"/>
                </a:lnTo>
                <a:cubicBezTo>
                  <a:pt x="495896" y="480791"/>
                  <a:pt x="482397" y="483747"/>
                  <a:pt x="468425" y="483747"/>
                </a:cubicBezTo>
                <a:cubicBezTo>
                  <a:pt x="413484" y="483747"/>
                  <a:pt x="368845" y="439177"/>
                  <a:pt x="368845" y="384321"/>
                </a:cubicBezTo>
                <a:cubicBezTo>
                  <a:pt x="368845" y="329584"/>
                  <a:pt x="413484" y="285014"/>
                  <a:pt x="468425" y="285014"/>
                </a:cubicBezTo>
                <a:close/>
                <a:moveTo>
                  <a:pt x="214632" y="275770"/>
                </a:moveTo>
                <a:lnTo>
                  <a:pt x="408821" y="275770"/>
                </a:lnTo>
                <a:cubicBezTo>
                  <a:pt x="409413" y="275770"/>
                  <a:pt x="409887" y="275770"/>
                  <a:pt x="410479" y="275888"/>
                </a:cubicBezTo>
                <a:cubicBezTo>
                  <a:pt x="390113" y="286661"/>
                  <a:pt x="373180" y="303114"/>
                  <a:pt x="361576" y="323119"/>
                </a:cubicBezTo>
                <a:lnTo>
                  <a:pt x="214632" y="323119"/>
                </a:lnTo>
                <a:cubicBezTo>
                  <a:pt x="201607" y="323119"/>
                  <a:pt x="190950" y="312466"/>
                  <a:pt x="190950" y="299445"/>
                </a:cubicBezTo>
                <a:cubicBezTo>
                  <a:pt x="190950" y="286305"/>
                  <a:pt x="201607" y="275770"/>
                  <a:pt x="214632" y="275770"/>
                </a:cubicBezTo>
                <a:close/>
                <a:moveTo>
                  <a:pt x="136157" y="270689"/>
                </a:moveTo>
                <a:cubicBezTo>
                  <a:pt x="152039" y="270689"/>
                  <a:pt x="164913" y="283563"/>
                  <a:pt x="164913" y="299445"/>
                </a:cubicBezTo>
                <a:cubicBezTo>
                  <a:pt x="164913" y="315327"/>
                  <a:pt x="152039" y="328201"/>
                  <a:pt x="136157" y="328201"/>
                </a:cubicBezTo>
                <a:cubicBezTo>
                  <a:pt x="120275" y="328201"/>
                  <a:pt x="107401" y="315327"/>
                  <a:pt x="107401" y="299445"/>
                </a:cubicBezTo>
                <a:cubicBezTo>
                  <a:pt x="107401" y="283563"/>
                  <a:pt x="120275" y="270689"/>
                  <a:pt x="136157" y="270689"/>
                </a:cubicBezTo>
                <a:close/>
                <a:moveTo>
                  <a:pt x="214631" y="181212"/>
                </a:moveTo>
                <a:lnTo>
                  <a:pt x="408814" y="181212"/>
                </a:lnTo>
                <a:cubicBezTo>
                  <a:pt x="421957" y="181212"/>
                  <a:pt x="432495" y="191731"/>
                  <a:pt x="432495" y="204851"/>
                </a:cubicBezTo>
                <a:cubicBezTo>
                  <a:pt x="432495" y="217853"/>
                  <a:pt x="421957" y="228491"/>
                  <a:pt x="408814" y="228491"/>
                </a:cubicBezTo>
                <a:lnTo>
                  <a:pt x="214631" y="228491"/>
                </a:lnTo>
                <a:cubicBezTo>
                  <a:pt x="201606" y="228491"/>
                  <a:pt x="190950" y="217853"/>
                  <a:pt x="190950" y="204851"/>
                </a:cubicBezTo>
                <a:cubicBezTo>
                  <a:pt x="190950" y="191731"/>
                  <a:pt x="201606" y="181212"/>
                  <a:pt x="214631" y="181212"/>
                </a:cubicBezTo>
                <a:close/>
                <a:moveTo>
                  <a:pt x="136157" y="176131"/>
                </a:moveTo>
                <a:cubicBezTo>
                  <a:pt x="152039" y="176131"/>
                  <a:pt x="164913" y="188989"/>
                  <a:pt x="164913" y="204851"/>
                </a:cubicBezTo>
                <a:cubicBezTo>
                  <a:pt x="164913" y="220713"/>
                  <a:pt x="152039" y="233571"/>
                  <a:pt x="136157" y="233571"/>
                </a:cubicBezTo>
                <a:cubicBezTo>
                  <a:pt x="120275" y="233571"/>
                  <a:pt x="107401" y="220713"/>
                  <a:pt x="107401" y="204851"/>
                </a:cubicBezTo>
                <a:cubicBezTo>
                  <a:pt x="107401" y="188989"/>
                  <a:pt x="120275" y="176131"/>
                  <a:pt x="136157" y="176131"/>
                </a:cubicBezTo>
                <a:close/>
                <a:moveTo>
                  <a:pt x="15748" y="0"/>
                </a:moveTo>
                <a:lnTo>
                  <a:pt x="500389" y="0"/>
                </a:lnTo>
                <a:cubicBezTo>
                  <a:pt x="509152" y="0"/>
                  <a:pt x="516256" y="7093"/>
                  <a:pt x="516256" y="15724"/>
                </a:cubicBezTo>
                <a:lnTo>
                  <a:pt x="516256" y="271089"/>
                </a:lnTo>
                <a:cubicBezTo>
                  <a:pt x="506310" y="266833"/>
                  <a:pt x="495653" y="263995"/>
                  <a:pt x="484641" y="262459"/>
                </a:cubicBezTo>
                <a:lnTo>
                  <a:pt x="484641" y="121416"/>
                </a:lnTo>
                <a:lnTo>
                  <a:pt x="31615" y="121416"/>
                </a:lnTo>
                <a:lnTo>
                  <a:pt x="31615" y="393215"/>
                </a:lnTo>
                <a:lnTo>
                  <a:pt x="345513" y="393215"/>
                </a:lnTo>
                <a:cubicBezTo>
                  <a:pt x="346341" y="404210"/>
                  <a:pt x="348591" y="414732"/>
                  <a:pt x="352025" y="424663"/>
                </a:cubicBezTo>
                <a:lnTo>
                  <a:pt x="15748" y="424663"/>
                </a:lnTo>
                <a:cubicBezTo>
                  <a:pt x="7104" y="424663"/>
                  <a:pt x="0" y="417688"/>
                  <a:pt x="0" y="408939"/>
                </a:cubicBezTo>
                <a:lnTo>
                  <a:pt x="0" y="15724"/>
                </a:lnTo>
                <a:cubicBezTo>
                  <a:pt x="0" y="7093"/>
                  <a:pt x="7104" y="0"/>
                  <a:pt x="157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MH_Other_8"/>
          <p:cNvSpPr/>
          <p:nvPr/>
        </p:nvSpPr>
        <p:spPr>
          <a:xfrm>
            <a:off x="3946183" y="3773603"/>
            <a:ext cx="227480" cy="206409"/>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2" name="组合 11"/>
          <p:cNvGrpSpPr/>
          <p:nvPr/>
        </p:nvGrpSpPr>
        <p:grpSpPr>
          <a:xfrm>
            <a:off x="4476068" y="1762710"/>
            <a:ext cx="3629707" cy="904052"/>
            <a:chOff x="4886325" y="3716338"/>
            <a:chExt cx="4839609" cy="1205402"/>
          </a:xfrm>
        </p:grpSpPr>
        <p:sp>
          <p:nvSpPr>
            <p:cNvPr id="13" name="矩形 12"/>
            <p:cNvSpPr/>
            <p:nvPr/>
          </p:nvSpPr>
          <p:spPr bwMode="auto">
            <a:xfrm>
              <a:off x="4886325" y="4095958"/>
              <a:ext cx="4839609" cy="825782"/>
            </a:xfrm>
            <a:prstGeom prst="rect">
              <a:avLst/>
            </a:prstGeom>
          </p:spPr>
          <p:txBody>
            <a:bodyPr wrap="square">
              <a:spAutoFit/>
              <a:scene3d>
                <a:camera prst="orthographicFront"/>
                <a:lightRig rig="threePt" dir="t"/>
              </a:scene3d>
              <a:sp3d contourW="12700"/>
            </a:bodyPr>
            <a:lstStyle/>
            <a:p>
              <a:pPr marL="0" marR="0" lvl="0" indent="0" algn="just" defTabSz="685800" rtl="0" eaLnBrk="1" fontAlgn="auto" latinLnBrk="0" hangingPunct="1">
                <a:lnSpc>
                  <a:spcPct val="130000"/>
                </a:lnSpc>
                <a:spcBef>
                  <a:spcPts val="0"/>
                </a:spcBef>
                <a:spcAft>
                  <a:spcPts val="0"/>
                </a:spcAft>
                <a:buClrTx/>
                <a:buSzTx/>
                <a:buFontTx/>
                <a:buNone/>
                <a:defRPr/>
              </a:pP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使用</a:t>
              </a: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FastAPI</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构建，采用 </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SSE  </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流式传输机制，向客户端提供智能搜索总结和侧边栏对话两个接口。采用</a:t>
              </a: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vllm</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作为模型推理引擎，支持高效并行推理；使用</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Qwen3-8B-AWQ</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作为文本生成核心，自主构建数据集并完成了对</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Qwen3-8B-AWQ</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的</a:t>
              </a: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LoRA</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微调，训练并加载使用了</a:t>
              </a: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LoRA</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适配器模型</a:t>
              </a:r>
            </a:p>
          </p:txBody>
        </p:sp>
        <p:sp>
          <p:nvSpPr>
            <p:cNvPr id="14" name="文本框 13"/>
            <p:cNvSpPr txBox="1"/>
            <p:nvPr/>
          </p:nvSpPr>
          <p:spPr>
            <a:xfrm>
              <a:off x="4886325" y="3716338"/>
              <a:ext cx="2651229" cy="430886"/>
            </a:xfrm>
            <a:prstGeom prst="rect">
              <a:avLst/>
            </a:prstGeom>
            <a:noFill/>
          </p:spPr>
          <p:txBody>
            <a:bodyPr wrap="square" rtlCol="0">
              <a:spAutoFit/>
              <a:scene3d>
                <a:camera prst="orthographicFront"/>
                <a:lightRig rig="threePt" dir="t"/>
              </a:scene3d>
              <a:sp3d contourW="12700"/>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接口设计和技术选型</a:t>
              </a:r>
            </a:p>
          </p:txBody>
        </p:sp>
      </p:grpSp>
      <p:grpSp>
        <p:nvGrpSpPr>
          <p:cNvPr id="15" name="组合 14"/>
          <p:cNvGrpSpPr/>
          <p:nvPr/>
        </p:nvGrpSpPr>
        <p:grpSpPr>
          <a:xfrm>
            <a:off x="4476068" y="2640773"/>
            <a:ext cx="3629708" cy="769015"/>
            <a:chOff x="4886324" y="3716338"/>
            <a:chExt cx="4839610" cy="1025353"/>
          </a:xfrm>
        </p:grpSpPr>
        <p:sp>
          <p:nvSpPr>
            <p:cNvPr id="16" name="矩形 15"/>
            <p:cNvSpPr/>
            <p:nvPr/>
          </p:nvSpPr>
          <p:spPr bwMode="auto">
            <a:xfrm>
              <a:off x="4886325" y="4095958"/>
              <a:ext cx="4839609" cy="645733"/>
            </a:xfrm>
            <a:prstGeom prst="rect">
              <a:avLst/>
            </a:prstGeom>
          </p:spPr>
          <p:txBody>
            <a:bodyPr wrap="square">
              <a:spAutoFit/>
              <a:scene3d>
                <a:camera prst="orthographicFront"/>
                <a:lightRig rig="threePt" dir="t"/>
              </a:scene3d>
              <a:sp3d contourW="12700"/>
            </a:bodyPr>
            <a:lstStyle/>
            <a:p>
              <a:pPr marL="0" marR="0" lvl="0" indent="0" algn="just" defTabSz="685800" rtl="0" eaLnBrk="1" fontAlgn="auto" latinLnBrk="0" hangingPunct="1">
                <a:lnSpc>
                  <a:spcPct val="130000"/>
                </a:lnSpc>
                <a:spcBef>
                  <a:spcPts val="0"/>
                </a:spcBef>
                <a:spcAft>
                  <a:spcPts val="0"/>
                </a:spcAft>
                <a:buClrTx/>
                <a:buSzTx/>
                <a:buFontTx/>
                <a:buNone/>
                <a:defRPr/>
              </a:pP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vllm</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部署优化，实现了聊天模板处理，支持多轮对话场景和历史记忆功能，并集成</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RAG</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功能，为用户提问提供更准确、全面的背景知识和回答。离线部署的</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LLM</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，为系统提供了秒级响应的高效支持和个性化、定制化的模型回复风格化，以及参数调节功能。</a:t>
              </a:r>
            </a:p>
          </p:txBody>
        </p:sp>
        <p:sp>
          <p:nvSpPr>
            <p:cNvPr id="17" name="文本框 16"/>
            <p:cNvSpPr txBox="1"/>
            <p:nvPr/>
          </p:nvSpPr>
          <p:spPr>
            <a:xfrm>
              <a:off x="4886324" y="3716338"/>
              <a:ext cx="1990070" cy="430887"/>
            </a:xfrm>
            <a:prstGeom prst="rect">
              <a:avLst/>
            </a:prstGeom>
            <a:noFill/>
          </p:spPr>
          <p:txBody>
            <a:bodyPr wrap="square" rtlCol="0">
              <a:spAutoFit/>
              <a:scene3d>
                <a:camera prst="orthographicFront"/>
                <a:lightRig rig="threePt" dir="t"/>
              </a:scene3d>
              <a:sp3d contourW="12700"/>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en-US" altLang="zh-CN" sz="15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VLLM</a:t>
              </a:r>
              <a:r>
                <a:rPr kumimoji="0" lang="zh-CN" altLang="en-US" sz="15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部署优化</a:t>
              </a:r>
            </a:p>
          </p:txBody>
        </p:sp>
      </p:grpSp>
      <p:grpSp>
        <p:nvGrpSpPr>
          <p:cNvPr id="18" name="组合 17"/>
          <p:cNvGrpSpPr/>
          <p:nvPr/>
        </p:nvGrpSpPr>
        <p:grpSpPr>
          <a:xfrm>
            <a:off x="4476068" y="3518835"/>
            <a:ext cx="3629707" cy="1174126"/>
            <a:chOff x="4886325" y="3716338"/>
            <a:chExt cx="4839609" cy="1565501"/>
          </a:xfrm>
        </p:grpSpPr>
        <p:sp>
          <p:nvSpPr>
            <p:cNvPr id="19" name="矩形 18"/>
            <p:cNvSpPr/>
            <p:nvPr/>
          </p:nvSpPr>
          <p:spPr bwMode="auto">
            <a:xfrm>
              <a:off x="4886325" y="4095958"/>
              <a:ext cx="4839609" cy="1185881"/>
            </a:xfrm>
            <a:prstGeom prst="rect">
              <a:avLst/>
            </a:prstGeom>
          </p:spPr>
          <p:txBody>
            <a:bodyPr wrap="square">
              <a:spAutoFit/>
              <a:scene3d>
                <a:camera prst="orthographicFront"/>
                <a:lightRig rig="threePt" dir="t"/>
              </a:scene3d>
              <a:sp3d contourW="12700"/>
            </a:bodyPr>
            <a:lstStyle/>
            <a:p>
              <a:pPr marL="0" marR="0" lvl="0" indent="0" algn="just" defTabSz="685800" rtl="0" eaLnBrk="1" fontAlgn="auto" latinLnBrk="0" hangingPunct="1">
                <a:lnSpc>
                  <a:spcPct val="130000"/>
                </a:lnSpc>
                <a:spcBef>
                  <a:spcPts val="0"/>
                </a:spcBef>
                <a:spcAft>
                  <a:spcPts val="0"/>
                </a:spcAft>
                <a:buClrTx/>
                <a:buSzTx/>
                <a:buFontTx/>
                <a:buNone/>
                <a:defRPr/>
              </a:pP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通过优质开源数据</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领域专家自主构建数据</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+LLM</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无监督扩充数据的三重方式，进行了一系列的数据清洗和筛选工作，最终构建了包含</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1747</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条高质量的</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instruction-input-output</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高质量训练数据集。使用</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Hugging Face Transformers </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框架和 </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PEFT (Parameter-Efficient Fine-Tuning) </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库 对 </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Qwen3-8B-AWQ </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模型进行</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SFT</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supervised-finetuning</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，有监督微调） </a:t>
              </a: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LoRA</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微调，采用 </a:t>
              </a:r>
              <a:r>
                <a:rPr kumimoji="0" lang="en-US" altLang="zh-CN" sz="675"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Swanlab</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可视化训练过程。让模型扮演智慧社团管理系统辅助</a:t>
              </a:r>
              <a:r>
                <a:rPr kumimoji="0" lang="en-US" altLang="zh-CN"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AI</a:t>
              </a:r>
              <a:r>
                <a:rPr kumimoji="0" lang="zh-CN" altLang="en-US" sz="675"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的角色，适配社团管理相关的社团事务、社团知识介绍、系统常见问题处理等一系列下游任务</a:t>
              </a:r>
            </a:p>
          </p:txBody>
        </p:sp>
        <p:sp>
          <p:nvSpPr>
            <p:cNvPr id="20" name="文本框 19"/>
            <p:cNvSpPr txBox="1"/>
            <p:nvPr/>
          </p:nvSpPr>
          <p:spPr>
            <a:xfrm>
              <a:off x="4886325" y="3716338"/>
              <a:ext cx="1292519" cy="430887"/>
            </a:xfrm>
            <a:prstGeom prst="rect">
              <a:avLst/>
            </a:prstGeom>
            <a:noFill/>
          </p:spPr>
          <p:txBody>
            <a:bodyPr wrap="square" rtlCol="0">
              <a:spAutoFit/>
              <a:scene3d>
                <a:camera prst="orthographicFront"/>
                <a:lightRig rig="threePt" dir="t"/>
              </a:scene3d>
              <a:sp3d contourW="12700"/>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模型微调</a:t>
              </a:r>
            </a:p>
          </p:txBody>
        </p:sp>
      </p:grpSp>
      <p:pic>
        <p:nvPicPr>
          <p:cNvPr id="21" name="图片 20"/>
          <p:cNvPicPr>
            <a:picLocks noChangeAspect="1"/>
          </p:cNvPicPr>
          <p:nvPr/>
        </p:nvPicPr>
        <p:blipFill>
          <a:blip r:embed="rId8"/>
          <a:stretch>
            <a:fillRect/>
          </a:stretch>
        </p:blipFill>
        <p:spPr>
          <a:xfrm>
            <a:off x="183211" y="1360263"/>
            <a:ext cx="3434336" cy="21585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图片 24"/>
          <p:cNvPicPr>
            <a:picLocks noChangeAspect="1"/>
          </p:cNvPicPr>
          <p:nvPr/>
        </p:nvPicPr>
        <p:blipFill>
          <a:blip r:embed="rId9"/>
          <a:stretch>
            <a:fillRect/>
          </a:stretch>
        </p:blipFill>
        <p:spPr>
          <a:xfrm>
            <a:off x="183211" y="3603307"/>
            <a:ext cx="3434336" cy="114410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48101" y="2842533"/>
            <a:ext cx="4247798" cy="23820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900" dirty="0">
                <a:solidFill>
                  <a:schemeClr val="tx1">
                    <a:lumMod val="65000"/>
                    <a:lumOff val="35000"/>
                  </a:schemeClr>
                </a:solidFill>
                <a:cs typeface="+mn-ea"/>
                <a:sym typeface="+mn-lt"/>
              </a:rPr>
              <a:t>我们还可以做什么</a:t>
            </a:r>
            <a:endParaRPr lang="en-US" altLang="zh-CN" sz="900" dirty="0">
              <a:solidFill>
                <a:schemeClr val="tx1">
                  <a:lumMod val="65000"/>
                  <a:lumOff val="35000"/>
                </a:schemeClr>
              </a:solidFill>
              <a:cs typeface="+mn-ea"/>
              <a:sym typeface="+mn-lt"/>
            </a:endParaRPr>
          </a:p>
        </p:txBody>
      </p:sp>
      <p:sp>
        <p:nvSpPr>
          <p:cNvPr id="18" name="文本框 17"/>
          <p:cNvSpPr txBox="1"/>
          <p:nvPr/>
        </p:nvSpPr>
        <p:spPr>
          <a:xfrm>
            <a:off x="2847635" y="2146795"/>
            <a:ext cx="3448731" cy="5785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3000" b="1" dirty="0">
                <a:solidFill>
                  <a:schemeClr val="tx1">
                    <a:lumMod val="75000"/>
                    <a:lumOff val="25000"/>
                  </a:schemeClr>
                </a:solidFill>
                <a:cs typeface="+mn-ea"/>
                <a:sym typeface="+mn-lt"/>
              </a:rPr>
              <a:t>继往开来</a:t>
            </a:r>
            <a:endParaRPr lang="en-US" altLang="zh-CN" sz="3000" b="1" dirty="0">
              <a:solidFill>
                <a:schemeClr val="tx1">
                  <a:lumMod val="75000"/>
                  <a:lumOff val="25000"/>
                </a:schemeClr>
              </a:solidFill>
              <a:cs typeface="+mn-ea"/>
              <a:sym typeface="+mn-lt"/>
            </a:endParaRPr>
          </a:p>
        </p:txBody>
      </p:sp>
      <p:sp>
        <p:nvSpPr>
          <p:cNvPr id="19" name="文本框 18"/>
          <p:cNvSpPr txBox="1"/>
          <p:nvPr/>
        </p:nvSpPr>
        <p:spPr>
          <a:xfrm>
            <a:off x="3423897" y="1451056"/>
            <a:ext cx="2296206" cy="62722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3300" dirty="0">
                <a:solidFill>
                  <a:srgbClr val="DA1D27"/>
                </a:solidFill>
                <a:cs typeface="+mn-ea"/>
                <a:sym typeface="+mn-lt"/>
              </a:rPr>
              <a:t>PART 04</a:t>
            </a:r>
          </a:p>
        </p:txBody>
      </p:sp>
      <p:sp>
        <p:nvSpPr>
          <p:cNvPr id="20" name="椭圆 13"/>
          <p:cNvSpPr/>
          <p:nvPr/>
        </p:nvSpPr>
        <p:spPr>
          <a:xfrm flipV="1">
            <a:off x="4332515" y="3539468"/>
            <a:ext cx="478971" cy="478303"/>
          </a:xfrm>
          <a:custGeom>
            <a:avLst/>
            <a:gdLst>
              <a:gd name="connsiteX0" fmla="*/ 303763 w 607427"/>
              <a:gd name="connsiteY0" fmla="*/ 152514 h 606580"/>
              <a:gd name="connsiteX1" fmla="*/ 187507 w 607427"/>
              <a:gd name="connsiteY1" fmla="*/ 268477 h 606580"/>
              <a:gd name="connsiteX2" fmla="*/ 257222 w 607427"/>
              <a:gd name="connsiteY2" fmla="*/ 268477 h 606580"/>
              <a:gd name="connsiteX3" fmla="*/ 257222 w 607427"/>
              <a:gd name="connsiteY3" fmla="*/ 454136 h 606580"/>
              <a:gd name="connsiteX4" fmla="*/ 350207 w 607427"/>
              <a:gd name="connsiteY4" fmla="*/ 454136 h 606580"/>
              <a:gd name="connsiteX5" fmla="*/ 350207 w 607427"/>
              <a:gd name="connsiteY5" fmla="*/ 268477 h 606580"/>
              <a:gd name="connsiteX6" fmla="*/ 419922 w 607427"/>
              <a:gd name="connsiteY6" fmla="*/ 268477 h 606580"/>
              <a:gd name="connsiteX7" fmla="*/ 303763 w 607427"/>
              <a:gd name="connsiteY7" fmla="*/ 113469 h 606580"/>
              <a:gd name="connsiteX8" fmla="*/ 331434 w 607427"/>
              <a:gd name="connsiteY8" fmla="*/ 124890 h 606580"/>
              <a:gd name="connsiteX9" fmla="*/ 447592 w 607427"/>
              <a:gd name="connsiteY9" fmla="*/ 240853 h 606580"/>
              <a:gd name="connsiteX10" fmla="*/ 456099 w 607427"/>
              <a:gd name="connsiteY10" fmla="*/ 283412 h 606580"/>
              <a:gd name="connsiteX11" fmla="*/ 419922 w 607427"/>
              <a:gd name="connsiteY11" fmla="*/ 307522 h 606580"/>
              <a:gd name="connsiteX12" fmla="*/ 389318 w 607427"/>
              <a:gd name="connsiteY12" fmla="*/ 307522 h 606580"/>
              <a:gd name="connsiteX13" fmla="*/ 389318 w 607427"/>
              <a:gd name="connsiteY13" fmla="*/ 454136 h 606580"/>
              <a:gd name="connsiteX14" fmla="*/ 350207 w 607427"/>
              <a:gd name="connsiteY14" fmla="*/ 493181 h 606580"/>
              <a:gd name="connsiteX15" fmla="*/ 257222 w 607427"/>
              <a:gd name="connsiteY15" fmla="*/ 493181 h 606580"/>
              <a:gd name="connsiteX16" fmla="*/ 218111 w 607427"/>
              <a:gd name="connsiteY16" fmla="*/ 454136 h 606580"/>
              <a:gd name="connsiteX17" fmla="*/ 218111 w 607427"/>
              <a:gd name="connsiteY17" fmla="*/ 307522 h 606580"/>
              <a:gd name="connsiteX18" fmla="*/ 187507 w 607427"/>
              <a:gd name="connsiteY18" fmla="*/ 307522 h 606580"/>
              <a:gd name="connsiteX19" fmla="*/ 151427 w 607427"/>
              <a:gd name="connsiteY19" fmla="*/ 283412 h 606580"/>
              <a:gd name="connsiteX20" fmla="*/ 159934 w 607427"/>
              <a:gd name="connsiteY20" fmla="*/ 240853 h 606580"/>
              <a:gd name="connsiteX21" fmla="*/ 276092 w 607427"/>
              <a:gd name="connsiteY21" fmla="*/ 124890 h 606580"/>
              <a:gd name="connsiteX22" fmla="*/ 303763 w 607427"/>
              <a:gd name="connsiteY22" fmla="*/ 113469 h 606580"/>
              <a:gd name="connsiteX23" fmla="*/ 303763 w 607427"/>
              <a:gd name="connsiteY23" fmla="*/ 39052 h 606580"/>
              <a:gd name="connsiteX24" fmla="*/ 39107 w 607427"/>
              <a:gd name="connsiteY24" fmla="*/ 303339 h 606580"/>
              <a:gd name="connsiteX25" fmla="*/ 303763 w 607427"/>
              <a:gd name="connsiteY25" fmla="*/ 567528 h 606580"/>
              <a:gd name="connsiteX26" fmla="*/ 568320 w 607427"/>
              <a:gd name="connsiteY26" fmla="*/ 303339 h 606580"/>
              <a:gd name="connsiteX27" fmla="*/ 303763 w 607427"/>
              <a:gd name="connsiteY27" fmla="*/ 39052 h 606580"/>
              <a:gd name="connsiteX28" fmla="*/ 303763 w 607427"/>
              <a:gd name="connsiteY28" fmla="*/ 0 h 606580"/>
              <a:gd name="connsiteX29" fmla="*/ 607427 w 607427"/>
              <a:gd name="connsiteY29" fmla="*/ 303339 h 606580"/>
              <a:gd name="connsiteX30" fmla="*/ 303763 w 607427"/>
              <a:gd name="connsiteY30" fmla="*/ 606580 h 606580"/>
              <a:gd name="connsiteX31" fmla="*/ 0 w 607427"/>
              <a:gd name="connsiteY31" fmla="*/ 303339 h 606580"/>
              <a:gd name="connsiteX32" fmla="*/ 303763 w 607427"/>
              <a:gd name="connsiteY3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427" h="606580">
                <a:moveTo>
                  <a:pt x="303763" y="152514"/>
                </a:moveTo>
                <a:lnTo>
                  <a:pt x="187507" y="268477"/>
                </a:lnTo>
                <a:lnTo>
                  <a:pt x="257222" y="268477"/>
                </a:lnTo>
                <a:lnTo>
                  <a:pt x="257222" y="454136"/>
                </a:lnTo>
                <a:lnTo>
                  <a:pt x="350207" y="454136"/>
                </a:lnTo>
                <a:lnTo>
                  <a:pt x="350207" y="268477"/>
                </a:lnTo>
                <a:lnTo>
                  <a:pt x="419922" y="268477"/>
                </a:lnTo>
                <a:close/>
                <a:moveTo>
                  <a:pt x="303763" y="113469"/>
                </a:moveTo>
                <a:cubicBezTo>
                  <a:pt x="314127" y="113469"/>
                  <a:pt x="324101" y="117569"/>
                  <a:pt x="331434" y="124890"/>
                </a:cubicBezTo>
                <a:lnTo>
                  <a:pt x="447592" y="240853"/>
                </a:lnTo>
                <a:cubicBezTo>
                  <a:pt x="458739" y="252079"/>
                  <a:pt x="462063" y="268868"/>
                  <a:pt x="456099" y="283412"/>
                </a:cubicBezTo>
                <a:cubicBezTo>
                  <a:pt x="450037" y="298054"/>
                  <a:pt x="435761" y="307522"/>
                  <a:pt x="419922" y="307522"/>
                </a:cubicBezTo>
                <a:lnTo>
                  <a:pt x="389318" y="307522"/>
                </a:lnTo>
                <a:lnTo>
                  <a:pt x="389318" y="454136"/>
                </a:lnTo>
                <a:cubicBezTo>
                  <a:pt x="389318" y="475611"/>
                  <a:pt x="371816" y="493181"/>
                  <a:pt x="350207" y="493181"/>
                </a:cubicBezTo>
                <a:lnTo>
                  <a:pt x="257222" y="493181"/>
                </a:lnTo>
                <a:cubicBezTo>
                  <a:pt x="235613" y="493181"/>
                  <a:pt x="218111" y="475611"/>
                  <a:pt x="218111" y="454136"/>
                </a:cubicBezTo>
                <a:lnTo>
                  <a:pt x="218111" y="307522"/>
                </a:lnTo>
                <a:lnTo>
                  <a:pt x="187507" y="307522"/>
                </a:lnTo>
                <a:cubicBezTo>
                  <a:pt x="171765" y="307522"/>
                  <a:pt x="157490" y="298054"/>
                  <a:pt x="151427" y="283412"/>
                </a:cubicBezTo>
                <a:cubicBezTo>
                  <a:pt x="145365" y="268868"/>
                  <a:pt x="148690" y="252079"/>
                  <a:pt x="159934" y="240853"/>
                </a:cubicBezTo>
                <a:lnTo>
                  <a:pt x="276092" y="124890"/>
                </a:lnTo>
                <a:cubicBezTo>
                  <a:pt x="283426" y="117569"/>
                  <a:pt x="293399" y="113469"/>
                  <a:pt x="303763" y="113469"/>
                </a:cubicBezTo>
                <a:close/>
                <a:moveTo>
                  <a:pt x="303763" y="39052"/>
                </a:moveTo>
                <a:cubicBezTo>
                  <a:pt x="157796" y="39052"/>
                  <a:pt x="39107" y="157576"/>
                  <a:pt x="39107" y="303339"/>
                </a:cubicBezTo>
                <a:cubicBezTo>
                  <a:pt x="39107" y="449004"/>
                  <a:pt x="157796" y="567528"/>
                  <a:pt x="303763" y="567528"/>
                </a:cubicBezTo>
                <a:cubicBezTo>
                  <a:pt x="449631" y="567528"/>
                  <a:pt x="568320" y="449004"/>
                  <a:pt x="568320" y="303339"/>
                </a:cubicBezTo>
                <a:cubicBezTo>
                  <a:pt x="568320" y="157576"/>
                  <a:pt x="449631" y="39052"/>
                  <a:pt x="303763" y="39052"/>
                </a:cubicBezTo>
                <a:close/>
                <a:moveTo>
                  <a:pt x="303763" y="0"/>
                </a:moveTo>
                <a:cubicBezTo>
                  <a:pt x="471629" y="0"/>
                  <a:pt x="607427" y="135707"/>
                  <a:pt x="607427" y="303339"/>
                </a:cubicBezTo>
                <a:cubicBezTo>
                  <a:pt x="607427" y="470971"/>
                  <a:pt x="471629" y="606580"/>
                  <a:pt x="303763" y="606580"/>
                </a:cubicBezTo>
                <a:cubicBezTo>
                  <a:pt x="135798" y="606580"/>
                  <a:pt x="0" y="470971"/>
                  <a:pt x="0" y="303339"/>
                </a:cubicBezTo>
                <a:cubicBezTo>
                  <a:pt x="0" y="135609"/>
                  <a:pt x="135896" y="0"/>
                  <a:pt x="303763"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2954655"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问道躬行，皆为所获</a:t>
            </a:r>
          </a:p>
        </p:txBody>
      </p:sp>
      <p:grpSp>
        <p:nvGrpSpPr>
          <p:cNvPr id="45" name="组合 44"/>
          <p:cNvGrpSpPr/>
          <p:nvPr/>
        </p:nvGrpSpPr>
        <p:grpSpPr>
          <a:xfrm>
            <a:off x="3352800" y="1447800"/>
            <a:ext cx="2438400" cy="1495425"/>
            <a:chOff x="4470400" y="1930400"/>
            <a:chExt cx="3251200" cy="1993900"/>
          </a:xfrm>
          <a:solidFill>
            <a:srgbClr val="DA1D27"/>
          </a:solidFill>
        </p:grpSpPr>
        <p:sp>
          <p:nvSpPr>
            <p:cNvPr id="46" name="矩形 45"/>
            <p:cNvSpPr/>
            <p:nvPr/>
          </p:nvSpPr>
          <p:spPr>
            <a:xfrm>
              <a:off x="4470400" y="1930400"/>
              <a:ext cx="3251200" cy="1993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sym typeface="+mn-lt"/>
              </a:endParaRPr>
            </a:p>
          </p:txBody>
        </p:sp>
        <p:grpSp>
          <p:nvGrpSpPr>
            <p:cNvPr id="47" name="组合 46"/>
            <p:cNvGrpSpPr/>
            <p:nvPr/>
          </p:nvGrpSpPr>
          <p:grpSpPr>
            <a:xfrm>
              <a:off x="4644880" y="2134455"/>
              <a:ext cx="3003932" cy="1562591"/>
              <a:chOff x="874713" y="3325188"/>
              <a:chExt cx="3003932" cy="1562591"/>
            </a:xfrm>
            <a:grpFill/>
          </p:grpSpPr>
          <p:sp>
            <p:nvSpPr>
              <p:cNvPr id="48" name="矩形 47"/>
              <p:cNvSpPr/>
              <p:nvPr/>
            </p:nvSpPr>
            <p:spPr>
              <a:xfrm>
                <a:off x="874714" y="3800644"/>
                <a:ext cx="3003931" cy="1087135"/>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solidFill>
                    <a:cs typeface="+mn-ea"/>
                    <a:sym typeface="+mn-lt"/>
                  </a:rPr>
                  <a:t>技术选锋谋匹配，流式交互炼精微。</a:t>
                </a:r>
              </a:p>
              <a:p>
                <a:pPr algn="just">
                  <a:lnSpc>
                    <a:spcPct val="120000"/>
                  </a:lnSpc>
                </a:pPr>
                <a:r>
                  <a:rPr lang="zh-CN" altLang="en-US" sz="1000" dirty="0">
                    <a:solidFill>
                      <a:schemeClr val="bg1"/>
                    </a:solidFill>
                    <a:cs typeface="+mn-ea"/>
                    <a:sym typeface="+mn-lt"/>
                  </a:rPr>
                  <a:t>智能语境深悟处，组件解耦蕴哲思。</a:t>
                </a:r>
                <a:endParaRPr lang="en-US" altLang="zh-CN" sz="1000" dirty="0">
                  <a:solidFill>
                    <a:schemeClr val="bg1"/>
                  </a:solidFill>
                  <a:cs typeface="+mn-ea"/>
                  <a:sym typeface="+mn-lt"/>
                </a:endParaRPr>
              </a:p>
              <a:p>
                <a:pPr algn="just">
                  <a:lnSpc>
                    <a:spcPct val="120000"/>
                  </a:lnSpc>
                </a:pPr>
                <a:r>
                  <a:rPr lang="zh-CN" altLang="en-US" sz="1000" dirty="0">
                    <a:solidFill>
                      <a:schemeClr val="bg1"/>
                    </a:solidFill>
                    <a:cs typeface="+mn-ea"/>
                    <a:sym typeface="+mn-lt"/>
                  </a:rPr>
                  <a:t>性能体验寻衡道，巧手匠心破万围。</a:t>
                </a:r>
              </a:p>
              <a:p>
                <a:pPr algn="just">
                  <a:lnSpc>
                    <a:spcPct val="120000"/>
                  </a:lnSpc>
                </a:pPr>
                <a:r>
                  <a:rPr lang="zh-CN" altLang="en-US" sz="1000" dirty="0">
                    <a:solidFill>
                      <a:schemeClr val="bg1"/>
                    </a:solidFill>
                    <a:cs typeface="+mn-ea"/>
                    <a:sym typeface="+mn-lt"/>
                  </a:rPr>
                  <a:t>躬行问道成于此，行稳致远向晖晖。</a:t>
                </a:r>
                <a:endParaRPr lang="zh-CN" altLang="en-US" sz="1200" dirty="0">
                  <a:solidFill>
                    <a:schemeClr val="bg1"/>
                  </a:solidFill>
                  <a:cs typeface="+mn-ea"/>
                  <a:sym typeface="+mn-lt"/>
                </a:endParaRPr>
              </a:p>
            </p:txBody>
          </p:sp>
          <p:sp>
            <p:nvSpPr>
              <p:cNvPr id="49" name="矩形 48"/>
              <p:cNvSpPr/>
              <p:nvPr/>
            </p:nvSpPr>
            <p:spPr>
              <a:xfrm>
                <a:off x="874713" y="3325188"/>
                <a:ext cx="2241974" cy="528777"/>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sz="1800" b="1" dirty="0">
                    <a:solidFill>
                      <a:schemeClr val="bg1"/>
                    </a:solidFill>
                    <a:cs typeface="+mn-ea"/>
                    <a:sym typeface="+mn-lt"/>
                  </a:rPr>
                  <a:t>王子安：</a:t>
                </a:r>
              </a:p>
            </p:txBody>
          </p:sp>
        </p:grpSp>
      </p:grpSp>
      <p:grpSp>
        <p:nvGrpSpPr>
          <p:cNvPr id="50" name="组合 49"/>
          <p:cNvGrpSpPr/>
          <p:nvPr/>
        </p:nvGrpSpPr>
        <p:grpSpPr>
          <a:xfrm>
            <a:off x="3352800" y="3019426"/>
            <a:ext cx="2438400" cy="1495426"/>
            <a:chOff x="4470400" y="4025900"/>
            <a:chExt cx="3251200" cy="1993900"/>
          </a:xfrm>
          <a:solidFill>
            <a:srgbClr val="DA1D27"/>
          </a:solidFill>
        </p:grpSpPr>
        <p:sp>
          <p:nvSpPr>
            <p:cNvPr id="51" name="矩形 50"/>
            <p:cNvSpPr/>
            <p:nvPr/>
          </p:nvSpPr>
          <p:spPr>
            <a:xfrm>
              <a:off x="4470400" y="4025900"/>
              <a:ext cx="3251200" cy="1993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grpSp>
          <p:nvGrpSpPr>
            <p:cNvPr id="52" name="组合 51"/>
            <p:cNvGrpSpPr/>
            <p:nvPr/>
          </p:nvGrpSpPr>
          <p:grpSpPr>
            <a:xfrm>
              <a:off x="4644880" y="4295757"/>
              <a:ext cx="2902239" cy="1562590"/>
              <a:chOff x="874713" y="3325188"/>
              <a:chExt cx="2902239" cy="1562590"/>
            </a:xfrm>
            <a:grpFill/>
          </p:grpSpPr>
          <p:sp>
            <p:nvSpPr>
              <p:cNvPr id="53" name="矩形 52"/>
              <p:cNvSpPr/>
              <p:nvPr/>
            </p:nvSpPr>
            <p:spPr>
              <a:xfrm>
                <a:off x="874714" y="3800644"/>
                <a:ext cx="2902238" cy="1087134"/>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solidFill>
                    <a:cs typeface="+mn-ea"/>
                    <a:sym typeface="+mn-lt"/>
                  </a:rPr>
                  <a:t>锋芒初试探前沿，交互毫厘亦思纤。</a:t>
                </a:r>
              </a:p>
              <a:p>
                <a:pPr algn="just">
                  <a:lnSpc>
                    <a:spcPct val="120000"/>
                  </a:lnSpc>
                </a:pPr>
                <a:r>
                  <a:rPr lang="zh-CN" altLang="en-US" sz="1000" dirty="0">
                    <a:solidFill>
                      <a:schemeClr val="bg1"/>
                    </a:solidFill>
                    <a:cs typeface="+mn-ea"/>
                    <a:sym typeface="+mn-lt"/>
                  </a:rPr>
                  <a:t>智能语境生妙解，架构融通蕴慧签。</a:t>
                </a:r>
              </a:p>
              <a:p>
                <a:pPr algn="just">
                  <a:lnSpc>
                    <a:spcPct val="120000"/>
                  </a:lnSpc>
                </a:pPr>
                <a:r>
                  <a:rPr lang="zh-CN" altLang="en-US" sz="1000" dirty="0">
                    <a:solidFill>
                      <a:schemeClr val="bg1"/>
                    </a:solidFill>
                    <a:cs typeface="+mn-ea"/>
                    <a:sym typeface="+mn-lt"/>
                  </a:rPr>
                  <a:t>巧思入微体人本，权限分明筑固垣。</a:t>
                </a:r>
              </a:p>
              <a:p>
                <a:pPr algn="just">
                  <a:lnSpc>
                    <a:spcPct val="120000"/>
                  </a:lnSpc>
                </a:pPr>
                <a:r>
                  <a:rPr lang="zh-CN" altLang="en-US" sz="1000" dirty="0">
                    <a:solidFill>
                      <a:schemeClr val="bg1"/>
                    </a:solidFill>
                    <a:cs typeface="+mn-ea"/>
                    <a:sym typeface="+mn-lt"/>
                  </a:rPr>
                  <a:t>躬耕悟道新境启，携手同心绘锦篇。</a:t>
                </a:r>
              </a:p>
            </p:txBody>
          </p:sp>
          <p:sp>
            <p:nvSpPr>
              <p:cNvPr id="54" name="矩形 53"/>
              <p:cNvSpPr/>
              <p:nvPr/>
            </p:nvSpPr>
            <p:spPr>
              <a:xfrm>
                <a:off x="874713" y="3325188"/>
                <a:ext cx="2241974" cy="528777"/>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sz="1800" b="1" dirty="0">
                    <a:solidFill>
                      <a:schemeClr val="bg1"/>
                    </a:solidFill>
                    <a:cs typeface="+mn-ea"/>
                    <a:sym typeface="+mn-lt"/>
                  </a:rPr>
                  <a:t>张佳宇：</a:t>
                </a:r>
              </a:p>
            </p:txBody>
          </p:sp>
        </p:grpSp>
      </p:grpSp>
      <p:pic>
        <p:nvPicPr>
          <p:cNvPr id="55" name="图片占位符 20"/>
          <p:cNvPicPr>
            <a:picLocks noChangeAspect="1"/>
          </p:cNvPicPr>
          <p:nvPr/>
        </p:nvPicPr>
        <p:blipFill>
          <a:blip r:embed="rId3" cstate="screen"/>
          <a:srcRect/>
          <a:stretch>
            <a:fillRect/>
          </a:stretch>
        </p:blipFill>
        <p:spPr>
          <a:xfrm>
            <a:off x="748004" y="1447800"/>
            <a:ext cx="2438400" cy="3067050"/>
          </a:xfrm>
          <a:custGeom>
            <a:avLst/>
            <a:gdLst>
              <a:gd name="connsiteX0" fmla="*/ 0 w 3251200"/>
              <a:gd name="connsiteY0" fmla="*/ 0 h 4089400"/>
              <a:gd name="connsiteX1" fmla="*/ 3251200 w 3251200"/>
              <a:gd name="connsiteY1" fmla="*/ 0 h 4089400"/>
              <a:gd name="connsiteX2" fmla="*/ 3251200 w 3251200"/>
              <a:gd name="connsiteY2" fmla="*/ 4089400 h 4089400"/>
              <a:gd name="connsiteX3" fmla="*/ 0 w 3251200"/>
              <a:gd name="connsiteY3" fmla="*/ 4089400 h 4089400"/>
            </a:gdLst>
            <a:ahLst/>
            <a:cxnLst>
              <a:cxn ang="0">
                <a:pos x="connsiteX0" y="connsiteY0"/>
              </a:cxn>
              <a:cxn ang="0">
                <a:pos x="connsiteX1" y="connsiteY1"/>
              </a:cxn>
              <a:cxn ang="0">
                <a:pos x="connsiteX2" y="connsiteY2"/>
              </a:cxn>
              <a:cxn ang="0">
                <a:pos x="connsiteX3" y="connsiteY3"/>
              </a:cxn>
            </a:cxnLst>
            <a:rect l="l" t="t" r="r" b="b"/>
            <a:pathLst>
              <a:path w="3251200" h="4089400">
                <a:moveTo>
                  <a:pt x="0" y="0"/>
                </a:moveTo>
                <a:lnTo>
                  <a:pt x="3251200" y="0"/>
                </a:lnTo>
                <a:lnTo>
                  <a:pt x="3251200" y="4089400"/>
                </a:lnTo>
                <a:lnTo>
                  <a:pt x="0" y="4089400"/>
                </a:lnTo>
                <a:close/>
              </a:path>
            </a:pathLst>
          </a:custGeom>
        </p:spPr>
      </p:pic>
      <p:pic>
        <p:nvPicPr>
          <p:cNvPr id="56" name="图片占位符 21"/>
          <p:cNvPicPr>
            <a:picLocks noChangeAspect="1"/>
          </p:cNvPicPr>
          <p:nvPr/>
        </p:nvPicPr>
        <p:blipFill>
          <a:blip r:embed="rId4" cstate="screen"/>
          <a:srcRect/>
          <a:stretch>
            <a:fillRect/>
          </a:stretch>
        </p:blipFill>
        <p:spPr>
          <a:xfrm>
            <a:off x="5957596" y="1447800"/>
            <a:ext cx="2438400" cy="3067050"/>
          </a:xfrm>
          <a:custGeom>
            <a:avLst/>
            <a:gdLst>
              <a:gd name="connsiteX0" fmla="*/ 0 w 3251200"/>
              <a:gd name="connsiteY0" fmla="*/ 0 h 4089400"/>
              <a:gd name="connsiteX1" fmla="*/ 3251200 w 3251200"/>
              <a:gd name="connsiteY1" fmla="*/ 0 h 4089400"/>
              <a:gd name="connsiteX2" fmla="*/ 3251200 w 3251200"/>
              <a:gd name="connsiteY2" fmla="*/ 4089400 h 4089400"/>
              <a:gd name="connsiteX3" fmla="*/ 0 w 3251200"/>
              <a:gd name="connsiteY3" fmla="*/ 4089400 h 4089400"/>
            </a:gdLst>
            <a:ahLst/>
            <a:cxnLst>
              <a:cxn ang="0">
                <a:pos x="connsiteX0" y="connsiteY0"/>
              </a:cxn>
              <a:cxn ang="0">
                <a:pos x="connsiteX1" y="connsiteY1"/>
              </a:cxn>
              <a:cxn ang="0">
                <a:pos x="connsiteX2" y="connsiteY2"/>
              </a:cxn>
              <a:cxn ang="0">
                <a:pos x="connsiteX3" y="connsiteY3"/>
              </a:cxn>
            </a:cxnLst>
            <a:rect l="l" t="t" r="r" b="b"/>
            <a:pathLst>
              <a:path w="3251200" h="4089400">
                <a:moveTo>
                  <a:pt x="0" y="0"/>
                </a:moveTo>
                <a:lnTo>
                  <a:pt x="3251200" y="0"/>
                </a:lnTo>
                <a:lnTo>
                  <a:pt x="3251200" y="4089400"/>
                </a:lnTo>
                <a:lnTo>
                  <a:pt x="0" y="4089400"/>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horizontal)">
                                      <p:cBhvr>
                                        <p:cTn id="7" dur="500"/>
                                        <p:tgtEl>
                                          <p:spTgt spid="5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anim calcmode="lin" valueType="num">
                                      <p:cBhvr>
                                        <p:cTn id="12" dur="1000" fill="hold"/>
                                        <p:tgtEl>
                                          <p:spTgt spid="45"/>
                                        </p:tgtEl>
                                        <p:attrNameLst>
                                          <p:attrName>ppt_x</p:attrName>
                                        </p:attrNameLst>
                                      </p:cBhvr>
                                      <p:tavLst>
                                        <p:tav tm="0">
                                          <p:val>
                                            <p:strVal val="#ppt_x"/>
                                          </p:val>
                                        </p:tav>
                                        <p:tav tm="100000">
                                          <p:val>
                                            <p:strVal val="#ppt_x"/>
                                          </p:val>
                                        </p:tav>
                                      </p:tavLst>
                                    </p:anim>
                                    <p:anim calcmode="lin" valueType="num">
                                      <p:cBhvr>
                                        <p:cTn id="13" dur="1000" fill="hold"/>
                                        <p:tgtEl>
                                          <p:spTgt spid="45"/>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1000"/>
                                        <p:tgtEl>
                                          <p:spTgt spid="50"/>
                                        </p:tgtEl>
                                      </p:cBhvr>
                                    </p:animEffect>
                                    <p:anim calcmode="lin" valueType="num">
                                      <p:cBhvr>
                                        <p:cTn id="17" dur="1000" fill="hold"/>
                                        <p:tgtEl>
                                          <p:spTgt spid="50"/>
                                        </p:tgtEl>
                                        <p:attrNameLst>
                                          <p:attrName>ppt_x</p:attrName>
                                        </p:attrNameLst>
                                      </p:cBhvr>
                                      <p:tavLst>
                                        <p:tav tm="0">
                                          <p:val>
                                            <p:strVal val="#ppt_x"/>
                                          </p:val>
                                        </p:tav>
                                        <p:tav tm="100000">
                                          <p:val>
                                            <p:strVal val="#ppt_x"/>
                                          </p:val>
                                        </p:tav>
                                      </p:tavLst>
                                    </p:anim>
                                    <p:anim calcmode="lin" valueType="num">
                                      <p:cBhvr>
                                        <p:cTn id="18" dur="1000" fill="hold"/>
                                        <p:tgtEl>
                                          <p:spTgt spid="5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2954655"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心之所悟，功成在兹</a:t>
            </a:r>
            <a:endParaRPr lang="zh-CN" altLang="en-US" sz="2400" b="1" dirty="0">
              <a:solidFill>
                <a:schemeClr val="tx1">
                  <a:lumMod val="65000"/>
                  <a:lumOff val="35000"/>
                </a:schemeClr>
              </a:solidFill>
              <a:cs typeface="+mn-ea"/>
              <a:sym typeface="+mn-lt"/>
            </a:endParaRPr>
          </a:p>
        </p:txBody>
      </p:sp>
      <p:grpSp>
        <p:nvGrpSpPr>
          <p:cNvPr id="5" name="组合 4"/>
          <p:cNvGrpSpPr/>
          <p:nvPr/>
        </p:nvGrpSpPr>
        <p:grpSpPr>
          <a:xfrm>
            <a:off x="2078833" y="1194307"/>
            <a:ext cx="5618558" cy="1309163"/>
            <a:chOff x="2771776" y="2255632"/>
            <a:chExt cx="7491411" cy="1745549"/>
          </a:xfrm>
        </p:grpSpPr>
        <p:cxnSp>
          <p:nvCxnSpPr>
            <p:cNvPr id="6" name="MH_Other_1"/>
            <p:cNvCxnSpPr/>
            <p:nvPr>
              <p:custDataLst>
                <p:tags r:id="rId10"/>
              </p:custDataLst>
            </p:nvPr>
          </p:nvCxnSpPr>
          <p:spPr>
            <a:xfrm flipV="1">
              <a:off x="2771776" y="2674938"/>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7" name="MH_Other_6"/>
            <p:cNvSpPr/>
            <p:nvPr>
              <p:custDataLst>
                <p:tags r:id="rId11"/>
              </p:custDataLst>
            </p:nvPr>
          </p:nvSpPr>
          <p:spPr>
            <a:xfrm flipH="1">
              <a:off x="3163885" y="2352675"/>
              <a:ext cx="129765" cy="1552937"/>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8" name="MH_Other_7"/>
            <p:cNvSpPr/>
            <p:nvPr>
              <p:custDataLst>
                <p:tags r:id="rId12"/>
              </p:custDataLst>
            </p:nvPr>
          </p:nvSpPr>
          <p:spPr>
            <a:xfrm>
              <a:off x="10087212" y="2352675"/>
              <a:ext cx="111523" cy="1552936"/>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9" name="组合 8"/>
            <p:cNvGrpSpPr/>
            <p:nvPr/>
          </p:nvGrpSpPr>
          <p:grpSpPr>
            <a:xfrm>
              <a:off x="3408363" y="2255632"/>
              <a:ext cx="6854824" cy="1745549"/>
              <a:chOff x="4886325" y="3716338"/>
              <a:chExt cx="6854824" cy="1745549"/>
            </a:xfrm>
          </p:grpSpPr>
          <p:sp>
            <p:nvSpPr>
              <p:cNvPr id="10" name="矩形 9"/>
              <p:cNvSpPr/>
              <p:nvPr/>
            </p:nvSpPr>
            <p:spPr bwMode="auto">
              <a:xfrm>
                <a:off x="4886325" y="4095958"/>
                <a:ext cx="6854824" cy="1365929"/>
              </a:xfrm>
              <a:prstGeom prst="rect">
                <a:avLst/>
              </a:prstGeom>
            </p:spPr>
            <p:txBody>
              <a:bodyPr wrap="square">
                <a:spAutoFit/>
                <a:scene3d>
                  <a:camera prst="orthographicFront"/>
                  <a:lightRig rig="threePt" dir="t"/>
                </a:scene3d>
                <a:sp3d contourW="12700"/>
              </a:bodyPr>
              <a:lstStyle/>
              <a:p>
                <a:pPr algn="just">
                  <a:lnSpc>
                    <a:spcPct val="130000"/>
                  </a:lnSpc>
                  <a:defRPr/>
                </a:pP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中枢，融会贯通： </a:t>
                </a:r>
                <a:r>
                  <a:rPr lang="en-US" altLang="zh-CN" sz="675" dirty="0" err="1">
                    <a:solidFill>
                      <a:prstClr val="black">
                        <a:lumMod val="75000"/>
                        <a:lumOff val="25000"/>
                      </a:prstClr>
                    </a:solidFill>
                    <a:cs typeface="+mn-ea"/>
                    <a:sym typeface="+mn-lt"/>
                  </a:rPr>
                  <a:t>FastAPI</a:t>
                </a:r>
                <a:r>
                  <a:rPr lang="zh-CN" altLang="en-US" sz="675" dirty="0">
                    <a:solidFill>
                      <a:prstClr val="black">
                        <a:lumMod val="75000"/>
                        <a:lumOff val="25000"/>
                      </a:prstClr>
                    </a:solidFill>
                    <a:cs typeface="+mn-ea"/>
                    <a:sym typeface="+mn-lt"/>
                  </a:rPr>
                  <a:t>构建统一代理，统筹内容生成、社团介绍、口号撰就等诸般</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功能，使其归一。模块化设计独具匠心，各司其职，</a:t>
                </a:r>
                <a:r>
                  <a:rPr lang="en-US" altLang="zh-CN" sz="675" dirty="0">
                    <a:solidFill>
                      <a:prstClr val="black">
                        <a:lumMod val="75000"/>
                        <a:lumOff val="25000"/>
                      </a:prstClr>
                    </a:solidFill>
                    <a:cs typeface="+mn-ea"/>
                    <a:sym typeface="+mn-lt"/>
                  </a:rPr>
                  <a:t>API</a:t>
                </a:r>
                <a:r>
                  <a:rPr lang="zh-CN" altLang="en-US" sz="675" dirty="0">
                    <a:solidFill>
                      <a:prstClr val="black">
                        <a:lumMod val="75000"/>
                        <a:lumOff val="25000"/>
                      </a:prstClr>
                    </a:solidFill>
                    <a:cs typeface="+mn-ea"/>
                    <a:sym typeface="+mn-lt"/>
                  </a:rPr>
                  <a:t>端点清晰可辨，为未来拓展预留广阔天地。智能创新，人机合一： 尤推智能财务助理，以自然语言化繁为简，对话记账，极大降低用户门槛。兼纳</a:t>
                </a:r>
                <a:r>
                  <a:rPr lang="en-US" altLang="zh-CN" sz="675" dirty="0" err="1">
                    <a:solidFill>
                      <a:prstClr val="black">
                        <a:lumMod val="75000"/>
                        <a:lumOff val="25000"/>
                      </a:prstClr>
                    </a:solidFill>
                    <a:cs typeface="+mn-ea"/>
                    <a:sym typeface="+mn-lt"/>
                  </a:rPr>
                  <a:t>vLLM</a:t>
                </a:r>
                <a:r>
                  <a:rPr lang="zh-CN" altLang="en-US" sz="675" dirty="0">
                    <a:solidFill>
                      <a:prstClr val="black">
                        <a:lumMod val="75000"/>
                        <a:lumOff val="25000"/>
                      </a:prstClr>
                    </a:solidFill>
                    <a:cs typeface="+mn-ea"/>
                    <a:sym typeface="+mn-lt"/>
                  </a:rPr>
                  <a:t>本地部署与通义千问云端服务，混部策略，兼顾效能与韧性，虑备不虞。数据管理，务实致用： 财务数据以</a:t>
                </a:r>
                <a:r>
                  <a:rPr lang="en-US" altLang="zh-CN" sz="675" dirty="0">
                    <a:solidFill>
                      <a:prstClr val="black">
                        <a:lumMod val="75000"/>
                        <a:lumOff val="25000"/>
                      </a:prstClr>
                    </a:solidFill>
                    <a:cs typeface="+mn-ea"/>
                    <a:sym typeface="+mn-lt"/>
                  </a:rPr>
                  <a:t>JSON</a:t>
                </a:r>
                <a:r>
                  <a:rPr lang="zh-CN" altLang="en-US" sz="675" dirty="0">
                    <a:solidFill>
                      <a:prstClr val="black">
                        <a:lumMod val="75000"/>
                        <a:lumOff val="25000"/>
                      </a:prstClr>
                    </a:solidFill>
                    <a:cs typeface="+mn-ea"/>
                    <a:sym typeface="+mn-lt"/>
                  </a:rPr>
                  <a:t>轻携，结构精良，详录社团、收支、类别等要务，足敷日常所需，尽显实用之美。开发感悟，臻于至善： </a:t>
                </a:r>
                <a:r>
                  <a:rPr lang="en-US" altLang="zh-CN" sz="675" dirty="0" err="1">
                    <a:solidFill>
                      <a:prstClr val="black">
                        <a:lumMod val="75000"/>
                        <a:lumOff val="25000"/>
                      </a:prstClr>
                    </a:solidFill>
                    <a:cs typeface="+mn-ea"/>
                    <a:sym typeface="+mn-lt"/>
                  </a:rPr>
                  <a:t>FastAPI</a:t>
                </a:r>
                <a:r>
                  <a:rPr lang="zh-CN" altLang="en-US" sz="675" dirty="0">
                    <a:solidFill>
                      <a:prstClr val="black">
                        <a:lumMod val="75000"/>
                        <a:lumOff val="25000"/>
                      </a:prstClr>
                    </a:solidFill>
                    <a:cs typeface="+mn-ea"/>
                    <a:sym typeface="+mn-lt"/>
                  </a:rPr>
                  <a:t>联袂</a:t>
                </a:r>
                <a:r>
                  <a:rPr lang="en-US" altLang="zh-CN" sz="675" dirty="0" err="1">
                    <a:solidFill>
                      <a:prstClr val="black">
                        <a:lumMod val="75000"/>
                        <a:lumOff val="25000"/>
                      </a:prstClr>
                    </a:solidFill>
                    <a:cs typeface="+mn-ea"/>
                    <a:sym typeface="+mn-lt"/>
                  </a:rPr>
                  <a:t>vLLM</a:t>
                </a:r>
                <a:r>
                  <a:rPr lang="zh-CN" altLang="en-US" sz="675" dirty="0">
                    <a:solidFill>
                      <a:prstClr val="black">
                        <a:lumMod val="75000"/>
                        <a:lumOff val="25000"/>
                      </a:prstClr>
                    </a:solidFill>
                    <a:cs typeface="+mn-ea"/>
                    <a:sym typeface="+mn-lt"/>
                  </a:rPr>
                  <a:t>，开发行云流水，文档自生，类型严谨，效率倍增。测试周全，自健康巡检至财务管理，皆有例可循，为系统稳固奠定基石。此番设计实践，不仅洞察</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集成之妙，更领悟架构之本，在于模块明晰，实用为先。心之所悟，所得所成，皆为未来征程之厚积。</a:t>
                </a:r>
              </a:p>
            </p:txBody>
          </p:sp>
          <p:sp>
            <p:nvSpPr>
              <p:cNvPr id="11" name="文本框 10"/>
              <p:cNvSpPr txBox="1"/>
              <p:nvPr/>
            </p:nvSpPr>
            <p:spPr>
              <a:xfrm>
                <a:off x="4886325" y="3716338"/>
                <a:ext cx="3718800" cy="430886"/>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马之涵：</a:t>
                </a:r>
                <a:r>
                  <a:rPr lang="zh-CN" altLang="en-US" sz="1500" b="1" dirty="0">
                    <a:solidFill>
                      <a:schemeClr val="tx1">
                        <a:lumMod val="85000"/>
                        <a:lumOff val="15000"/>
                      </a:schemeClr>
                    </a:solidFill>
                    <a:cs typeface="+mn-ea"/>
                  </a:rPr>
                  <a:t>深探妙境，广拓智途</a:t>
                </a:r>
                <a:endParaRPr lang="zh-CN" altLang="en-US" sz="1500" b="1" dirty="0">
                  <a:solidFill>
                    <a:schemeClr val="tx1">
                      <a:lumMod val="85000"/>
                      <a:lumOff val="15000"/>
                    </a:schemeClr>
                  </a:solidFill>
                  <a:cs typeface="+mn-ea"/>
                  <a:sym typeface="+mn-lt"/>
                </a:endParaRPr>
              </a:p>
            </p:txBody>
          </p:sp>
        </p:grpSp>
      </p:grpSp>
      <p:grpSp>
        <p:nvGrpSpPr>
          <p:cNvPr id="12" name="组合 11"/>
          <p:cNvGrpSpPr/>
          <p:nvPr/>
        </p:nvGrpSpPr>
        <p:grpSpPr>
          <a:xfrm>
            <a:off x="2078833" y="2471365"/>
            <a:ext cx="5618558" cy="1376680"/>
            <a:chOff x="2771776" y="3681243"/>
            <a:chExt cx="7491411" cy="1835572"/>
          </a:xfrm>
        </p:grpSpPr>
        <p:cxnSp>
          <p:nvCxnSpPr>
            <p:cNvPr id="13" name="MH_Other_2"/>
            <p:cNvCxnSpPr/>
            <p:nvPr>
              <p:custDataLst>
                <p:tags r:id="rId7"/>
              </p:custDataLst>
            </p:nvPr>
          </p:nvCxnSpPr>
          <p:spPr>
            <a:xfrm flipV="1">
              <a:off x="2771776" y="4098925"/>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14" name="MH_Other_11"/>
            <p:cNvSpPr/>
            <p:nvPr>
              <p:custDataLst>
                <p:tags r:id="rId8"/>
              </p:custDataLst>
            </p:nvPr>
          </p:nvSpPr>
          <p:spPr>
            <a:xfrm flipH="1">
              <a:off x="3163887" y="3776662"/>
              <a:ext cx="129769" cy="1552944"/>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15" name="MH_Other_12"/>
            <p:cNvSpPr/>
            <p:nvPr>
              <p:custDataLst>
                <p:tags r:id="rId9"/>
              </p:custDataLst>
            </p:nvPr>
          </p:nvSpPr>
          <p:spPr>
            <a:xfrm>
              <a:off x="10137775" y="3776662"/>
              <a:ext cx="87311" cy="1545752"/>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16" name="组合 15"/>
            <p:cNvGrpSpPr/>
            <p:nvPr/>
          </p:nvGrpSpPr>
          <p:grpSpPr>
            <a:xfrm>
              <a:off x="3408363" y="3681243"/>
              <a:ext cx="6854824" cy="1835572"/>
              <a:chOff x="4886325" y="3716338"/>
              <a:chExt cx="6854824" cy="1835572"/>
            </a:xfrm>
          </p:grpSpPr>
          <p:sp>
            <p:nvSpPr>
              <p:cNvPr id="17" name="矩形 16"/>
              <p:cNvSpPr/>
              <p:nvPr/>
            </p:nvSpPr>
            <p:spPr bwMode="auto">
              <a:xfrm>
                <a:off x="4886325" y="4004051"/>
                <a:ext cx="6854824" cy="1547859"/>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00" dirty="0">
                    <a:solidFill>
                      <a:prstClr val="black">
                        <a:lumMod val="75000"/>
                        <a:lumOff val="25000"/>
                      </a:prstClr>
                    </a:solidFill>
                    <a:cs typeface="+mn-ea"/>
                    <a:sym typeface="+mn-lt"/>
                  </a:rPr>
                  <a:t>社团管理系统后端开发心得躬逢社团管理系统后端之肇建，深得其道，乃知技术选型之要，贵在契合业务。余于 </a:t>
                </a:r>
                <a:r>
                  <a:rPr lang="en-US" altLang="zh-CN" sz="600" dirty="0">
                    <a:solidFill>
                      <a:prstClr val="black">
                        <a:lumMod val="75000"/>
                        <a:lumOff val="25000"/>
                      </a:prstClr>
                    </a:solidFill>
                    <a:cs typeface="+mn-ea"/>
                    <a:sym typeface="+mn-lt"/>
                  </a:rPr>
                  <a:t>PostgreSQL </a:t>
                </a:r>
                <a:r>
                  <a:rPr lang="zh-CN" altLang="en-US" sz="600" dirty="0">
                    <a:solidFill>
                      <a:prstClr val="black">
                        <a:lumMod val="75000"/>
                        <a:lumOff val="25000"/>
                      </a:prstClr>
                    </a:solidFill>
                    <a:cs typeface="+mn-ea"/>
                    <a:sym typeface="+mn-lt"/>
                  </a:rPr>
                  <a:t>数据库，尽得其用。以 </a:t>
                </a:r>
                <a:r>
                  <a:rPr lang="en-US" altLang="zh-CN" sz="600" dirty="0">
                    <a:solidFill>
                      <a:prstClr val="black">
                        <a:lumMod val="75000"/>
                        <a:lumOff val="25000"/>
                      </a:prstClr>
                    </a:solidFill>
                    <a:cs typeface="+mn-ea"/>
                    <a:sym typeface="+mn-lt"/>
                  </a:rPr>
                  <a:t>JSONB </a:t>
                </a:r>
                <a:r>
                  <a:rPr lang="zh-CN" altLang="en-US" sz="600" dirty="0">
                    <a:solidFill>
                      <a:prstClr val="black">
                        <a:lumMod val="75000"/>
                        <a:lumOff val="25000"/>
                      </a:prstClr>
                    </a:solidFill>
                    <a:cs typeface="+mn-ea"/>
                    <a:sym typeface="+mn-lt"/>
                  </a:rPr>
                  <a:t>字段，灵动储标签；借触发器、存储过程，高效维动态计数，数据一以贯之。表结构迭经优化，终成实体、关系、内容、流程四层之明晰架构。架构之设，以 </a:t>
                </a:r>
                <a:r>
                  <a:rPr lang="en-US" altLang="zh-CN" sz="600" dirty="0">
                    <a:solidFill>
                      <a:prstClr val="black">
                        <a:lumMod val="75000"/>
                        <a:lumOff val="25000"/>
                      </a:prstClr>
                    </a:solidFill>
                    <a:cs typeface="+mn-ea"/>
                    <a:sym typeface="+mn-lt"/>
                  </a:rPr>
                  <a:t>Base Server </a:t>
                </a:r>
                <a:r>
                  <a:rPr lang="zh-CN" altLang="en-US" sz="600" dirty="0">
                    <a:solidFill>
                      <a:prstClr val="black">
                        <a:lumMod val="75000"/>
                        <a:lumOff val="25000"/>
                      </a:prstClr>
                    </a:solidFill>
                    <a:cs typeface="+mn-ea"/>
                    <a:sym typeface="+mn-lt"/>
                  </a:rPr>
                  <a:t>为枢，承载用户、社团、内容发布诸般核心业务。择 </a:t>
                </a:r>
                <a:r>
                  <a:rPr lang="en-US" altLang="zh-CN" sz="600" dirty="0">
                    <a:solidFill>
                      <a:prstClr val="black">
                        <a:lumMod val="75000"/>
                        <a:lumOff val="25000"/>
                      </a:prstClr>
                    </a:solidFill>
                    <a:cs typeface="+mn-ea"/>
                    <a:sym typeface="+mn-lt"/>
                  </a:rPr>
                  <a:t>Iris </a:t>
                </a:r>
                <a:r>
                  <a:rPr lang="zh-CN" altLang="en-US" sz="600" dirty="0">
                    <a:solidFill>
                      <a:prstClr val="black">
                        <a:lumMod val="75000"/>
                        <a:lumOff val="25000"/>
                      </a:prstClr>
                    </a:solidFill>
                    <a:cs typeface="+mn-ea"/>
                    <a:sym typeface="+mn-lt"/>
                  </a:rPr>
                  <a:t>工业级框架，其路由、中间件、依赖注入之备，足以应对繁复业务，非轻量框架可比。项目采“单一业务主节点辅以功能服务”之理念，避分布式系统之冗。邮箱验证服务独立为 </a:t>
                </a:r>
                <a:r>
                  <a:rPr lang="en-US" altLang="zh-CN" sz="600" dirty="0">
                    <a:solidFill>
                      <a:prstClr val="black">
                        <a:lumMod val="75000"/>
                        <a:lumOff val="25000"/>
                      </a:prstClr>
                    </a:solidFill>
                    <a:cs typeface="+mn-ea"/>
                    <a:sym typeface="+mn-lt"/>
                  </a:rPr>
                  <a:t>Node.js </a:t>
                </a:r>
                <a:r>
                  <a:rPr lang="zh-CN" altLang="en-US" sz="600" dirty="0">
                    <a:solidFill>
                      <a:prstClr val="black">
                        <a:lumMod val="75000"/>
                        <a:lumOff val="25000"/>
                      </a:prstClr>
                    </a:solidFill>
                    <a:cs typeface="+mn-ea"/>
                    <a:sym typeface="+mn-lt"/>
                  </a:rPr>
                  <a:t>进程，以 </a:t>
                </a:r>
                <a:r>
                  <a:rPr lang="en-US" altLang="zh-CN" sz="600" dirty="0" err="1">
                    <a:solidFill>
                      <a:prstClr val="black">
                        <a:lumMod val="75000"/>
                        <a:lumOff val="25000"/>
                      </a:prstClr>
                    </a:solidFill>
                    <a:cs typeface="+mn-ea"/>
                    <a:sym typeface="+mn-lt"/>
                  </a:rPr>
                  <a:t>gRPC</a:t>
                </a:r>
                <a:r>
                  <a:rPr lang="en-US" altLang="zh-CN" sz="600" dirty="0">
                    <a:solidFill>
                      <a:prstClr val="black">
                        <a:lumMod val="75000"/>
                        <a:lumOff val="25000"/>
                      </a:prstClr>
                    </a:solidFill>
                    <a:cs typeface="+mn-ea"/>
                    <a:sym typeface="+mn-lt"/>
                  </a:rPr>
                  <a:t> </a:t>
                </a:r>
                <a:r>
                  <a:rPr lang="zh-CN" altLang="en-US" sz="600" dirty="0">
                    <a:solidFill>
                      <a:prstClr val="black">
                        <a:lumMod val="75000"/>
                        <a:lumOff val="25000"/>
                      </a:prstClr>
                    </a:solidFill>
                    <a:cs typeface="+mn-ea"/>
                    <a:sym typeface="+mn-lt"/>
                  </a:rPr>
                  <a:t>协与 </a:t>
                </a:r>
                <a:r>
                  <a:rPr lang="en-US" altLang="zh-CN" sz="600" dirty="0">
                    <a:solidFill>
                      <a:prstClr val="black">
                        <a:lumMod val="75000"/>
                        <a:lumOff val="25000"/>
                      </a:prstClr>
                    </a:solidFill>
                    <a:cs typeface="+mn-ea"/>
                    <a:sym typeface="+mn-lt"/>
                  </a:rPr>
                  <a:t>Base Server </a:t>
                </a:r>
                <a:r>
                  <a:rPr lang="zh-CN" altLang="en-US" sz="600" dirty="0">
                    <a:solidFill>
                      <a:prstClr val="black">
                        <a:lumMod val="75000"/>
                        <a:lumOff val="25000"/>
                      </a:prstClr>
                    </a:solidFill>
                    <a:cs typeface="+mn-ea"/>
                    <a:sym typeface="+mn-lt"/>
                  </a:rPr>
                  <a:t>互通；</a:t>
                </a:r>
                <a:r>
                  <a:rPr lang="en-US" altLang="zh-CN" sz="600" dirty="0">
                    <a:solidFill>
                      <a:prstClr val="black">
                        <a:lumMod val="75000"/>
                        <a:lumOff val="25000"/>
                      </a:prstClr>
                    </a:solidFill>
                    <a:cs typeface="+mn-ea"/>
                    <a:sym typeface="+mn-lt"/>
                  </a:rPr>
                  <a:t>LLM/RAG </a:t>
                </a:r>
                <a:r>
                  <a:rPr lang="zh-CN" altLang="en-US" sz="600" dirty="0">
                    <a:solidFill>
                      <a:prstClr val="black">
                        <a:lumMod val="75000"/>
                        <a:lumOff val="25000"/>
                      </a:prstClr>
                    </a:solidFill>
                    <a:cs typeface="+mn-ea"/>
                    <a:sym typeface="+mn-lt"/>
                  </a:rPr>
                  <a:t>服务，则由 </a:t>
                </a:r>
                <a:r>
                  <a:rPr lang="en-US" altLang="zh-CN" sz="600" dirty="0">
                    <a:solidFill>
                      <a:prstClr val="black">
                        <a:lumMod val="75000"/>
                        <a:lumOff val="25000"/>
                      </a:prstClr>
                    </a:solidFill>
                    <a:cs typeface="+mn-ea"/>
                    <a:sym typeface="+mn-lt"/>
                  </a:rPr>
                  <a:t>Base Server </a:t>
                </a:r>
                <a:r>
                  <a:rPr lang="zh-CN" altLang="en-US" sz="600" dirty="0">
                    <a:solidFill>
                      <a:prstClr val="black">
                        <a:lumMod val="75000"/>
                        <a:lumOff val="25000"/>
                      </a:prstClr>
                    </a:solidFill>
                    <a:cs typeface="+mn-ea"/>
                    <a:sym typeface="+mn-lt"/>
                  </a:rPr>
                  <a:t>代为接入，辅以 </a:t>
                </a:r>
                <a:r>
                  <a:rPr lang="en-US" altLang="zh-CN" sz="600" dirty="0">
                    <a:solidFill>
                      <a:prstClr val="black">
                        <a:lumMod val="75000"/>
                        <a:lumOff val="25000"/>
                      </a:prstClr>
                    </a:solidFill>
                    <a:cs typeface="+mn-ea"/>
                    <a:sym typeface="+mn-lt"/>
                  </a:rPr>
                  <a:t>Redis Streams </a:t>
                </a:r>
                <a:r>
                  <a:rPr lang="zh-CN" altLang="en-US" sz="600" dirty="0">
                    <a:solidFill>
                      <a:prstClr val="black">
                        <a:lumMod val="75000"/>
                        <a:lumOff val="25000"/>
                      </a:prstClr>
                    </a:solidFill>
                    <a:cs typeface="+mn-ea"/>
                    <a:sym typeface="+mn-lt"/>
                  </a:rPr>
                  <a:t>解耦。服务间通信，或以 </a:t>
                </a:r>
                <a:r>
                  <a:rPr lang="en-US" altLang="zh-CN" sz="600" dirty="0">
                    <a:solidFill>
                      <a:prstClr val="black">
                        <a:lumMod val="75000"/>
                        <a:lumOff val="25000"/>
                      </a:prstClr>
                    </a:solidFill>
                    <a:cs typeface="+mn-ea"/>
                    <a:sym typeface="+mn-lt"/>
                  </a:rPr>
                  <a:t>Redis Streams </a:t>
                </a:r>
                <a:r>
                  <a:rPr lang="zh-CN" altLang="en-US" sz="600" dirty="0">
                    <a:solidFill>
                      <a:prstClr val="black">
                        <a:lumMod val="75000"/>
                        <a:lumOff val="25000"/>
                      </a:prstClr>
                    </a:solidFill>
                    <a:cs typeface="+mn-ea"/>
                    <a:sym typeface="+mn-lt"/>
                  </a:rPr>
                  <a:t>异步消息 告数据之变，或以 </a:t>
                </a:r>
                <a:r>
                  <a:rPr lang="en-US" altLang="zh-CN" sz="600" dirty="0">
                    <a:solidFill>
                      <a:prstClr val="black">
                        <a:lumMod val="75000"/>
                        <a:lumOff val="25000"/>
                      </a:prstClr>
                    </a:solidFill>
                    <a:cs typeface="+mn-ea"/>
                    <a:sym typeface="+mn-lt"/>
                  </a:rPr>
                  <a:t>SSE </a:t>
                </a:r>
                <a:r>
                  <a:rPr lang="zh-CN" altLang="en-US" sz="600" dirty="0">
                    <a:solidFill>
                      <a:prstClr val="black">
                        <a:lumMod val="75000"/>
                        <a:lumOff val="25000"/>
                      </a:prstClr>
                    </a:solidFill>
                    <a:cs typeface="+mn-ea"/>
                    <a:sym typeface="+mn-lt"/>
                  </a:rPr>
                  <a:t>实时转发 优化 </a:t>
                </a:r>
                <a:r>
                  <a:rPr lang="en-US" altLang="zh-CN" sz="600" dirty="0">
                    <a:solidFill>
                      <a:prstClr val="black">
                        <a:lumMod val="75000"/>
                        <a:lumOff val="25000"/>
                      </a:prstClr>
                    </a:solidFill>
                    <a:cs typeface="+mn-ea"/>
                    <a:sym typeface="+mn-lt"/>
                  </a:rPr>
                  <a:t>LLM </a:t>
                </a:r>
                <a:r>
                  <a:rPr lang="zh-CN" altLang="en-US" sz="600" dirty="0">
                    <a:solidFill>
                      <a:prstClr val="black">
                        <a:lumMod val="75000"/>
                        <a:lumOff val="25000"/>
                      </a:prstClr>
                    </a:solidFill>
                    <a:cs typeface="+mn-ea"/>
                    <a:sym typeface="+mn-lt"/>
                  </a:rPr>
                  <a:t>流式响应。</a:t>
                </a:r>
                <a:r>
                  <a:rPr lang="en-US" altLang="zh-CN" sz="600" dirty="0">
                    <a:solidFill>
                      <a:prstClr val="black">
                        <a:lumMod val="75000"/>
                        <a:lumOff val="25000"/>
                      </a:prstClr>
                    </a:solidFill>
                    <a:cs typeface="+mn-ea"/>
                    <a:sym typeface="+mn-lt"/>
                  </a:rPr>
                  <a:t>GORM </a:t>
                </a:r>
                <a:r>
                  <a:rPr lang="zh-CN" altLang="en-US" sz="600" dirty="0">
                    <a:solidFill>
                      <a:prstClr val="black">
                        <a:lumMod val="75000"/>
                        <a:lumOff val="25000"/>
                      </a:prstClr>
                    </a:solidFill>
                    <a:cs typeface="+mn-ea"/>
                    <a:sym typeface="+mn-lt"/>
                  </a:rPr>
                  <a:t>之原子操作，保事务处理数据之无虞。如用户入社团、评论发表、文件上传之“先储后记”策，皆有效杜绝潜在之弊。性能优化贯穿始终：</a:t>
                </a:r>
                <a:r>
                  <a:rPr lang="en-US" altLang="zh-CN" sz="600" dirty="0">
                    <a:solidFill>
                      <a:prstClr val="black">
                        <a:lumMod val="75000"/>
                        <a:lumOff val="25000"/>
                      </a:prstClr>
                    </a:solidFill>
                    <a:cs typeface="+mn-ea"/>
                    <a:sym typeface="+mn-lt"/>
                  </a:rPr>
                  <a:t>Iris </a:t>
                </a:r>
                <a:r>
                  <a:rPr lang="zh-CN" altLang="en-US" sz="600" dirty="0">
                    <a:solidFill>
                      <a:prstClr val="black">
                        <a:lumMod val="75000"/>
                        <a:lumOff val="25000"/>
                      </a:prstClr>
                    </a:solidFill>
                    <a:cs typeface="+mn-ea"/>
                    <a:sym typeface="+mn-lt"/>
                  </a:rPr>
                  <a:t>框架 之 </a:t>
                </a:r>
                <a:r>
                  <a:rPr lang="en-US" altLang="zh-CN" sz="600" dirty="0">
                    <a:solidFill>
                      <a:prstClr val="black">
                        <a:lumMod val="75000"/>
                        <a:lumOff val="25000"/>
                      </a:prstClr>
                    </a:solidFill>
                    <a:cs typeface="+mn-ea"/>
                    <a:sym typeface="+mn-lt"/>
                  </a:rPr>
                  <a:t>Radix Tree </a:t>
                </a:r>
                <a:r>
                  <a:rPr lang="zh-CN" altLang="en-US" sz="600" dirty="0">
                    <a:solidFill>
                      <a:prstClr val="black">
                        <a:lumMod val="75000"/>
                        <a:lumOff val="25000"/>
                      </a:prstClr>
                    </a:solidFill>
                    <a:cs typeface="+mn-ea"/>
                    <a:sym typeface="+mn-lt"/>
                  </a:rPr>
                  <a:t>结构，提升并发处理之效；</a:t>
                </a:r>
                <a:r>
                  <a:rPr lang="en-US" altLang="zh-CN" sz="600" dirty="0">
                    <a:solidFill>
                      <a:prstClr val="black">
                        <a:lumMod val="75000"/>
                        <a:lumOff val="25000"/>
                      </a:prstClr>
                    </a:solidFill>
                    <a:cs typeface="+mn-ea"/>
                    <a:sym typeface="+mn-lt"/>
                  </a:rPr>
                  <a:t>Viper </a:t>
                </a:r>
                <a:r>
                  <a:rPr lang="zh-CN" altLang="en-US" sz="600" dirty="0">
                    <a:solidFill>
                      <a:prstClr val="black">
                        <a:lumMod val="75000"/>
                        <a:lumOff val="25000"/>
                      </a:prstClr>
                    </a:solidFill>
                    <a:cs typeface="+mn-ea"/>
                    <a:sym typeface="+mn-lt"/>
                  </a:rPr>
                  <a:t>助配置热更；</a:t>
                </a:r>
                <a:r>
                  <a:rPr lang="en-US" altLang="zh-CN" sz="600" dirty="0">
                    <a:solidFill>
                      <a:prstClr val="black">
                        <a:lumMod val="75000"/>
                        <a:lumOff val="25000"/>
                      </a:prstClr>
                    </a:solidFill>
                    <a:cs typeface="+mn-ea"/>
                    <a:sym typeface="+mn-lt"/>
                  </a:rPr>
                  <a:t>PostgreSQL </a:t>
                </a:r>
                <a:r>
                  <a:rPr lang="zh-CN" altLang="en-US" sz="600" dirty="0">
                    <a:solidFill>
                      <a:prstClr val="black">
                        <a:lumMod val="75000"/>
                        <a:lumOff val="25000"/>
                      </a:prstClr>
                    </a:solidFill>
                    <a:cs typeface="+mn-ea"/>
                    <a:sym typeface="+mn-lt"/>
                  </a:rPr>
                  <a:t>索引优化 显著提升查询之速。部署实践，证架构之效。</a:t>
                </a:r>
                <a:r>
                  <a:rPr lang="en-US" altLang="zh-CN" sz="600" dirty="0">
                    <a:solidFill>
                      <a:prstClr val="black">
                        <a:lumMod val="75000"/>
                        <a:lumOff val="25000"/>
                      </a:prstClr>
                    </a:solidFill>
                    <a:cs typeface="+mn-ea"/>
                    <a:sym typeface="+mn-lt"/>
                  </a:rPr>
                  <a:t>Base Server </a:t>
                </a:r>
                <a:r>
                  <a:rPr lang="zh-CN" altLang="en-US" sz="600" dirty="0">
                    <a:solidFill>
                      <a:prstClr val="black">
                        <a:lumMod val="75000"/>
                        <a:lumOff val="25000"/>
                      </a:prstClr>
                    </a:solidFill>
                    <a:cs typeface="+mn-ea"/>
                    <a:sym typeface="+mn-lt"/>
                  </a:rPr>
                  <a:t>为主业务进程，邮箱验证服务独立运行，</a:t>
                </a:r>
                <a:r>
                  <a:rPr lang="en-US" altLang="zh-CN" sz="600" dirty="0">
                    <a:solidFill>
                      <a:prstClr val="black">
                        <a:lumMod val="75000"/>
                        <a:lumOff val="25000"/>
                      </a:prstClr>
                    </a:solidFill>
                    <a:cs typeface="+mn-ea"/>
                    <a:sym typeface="+mn-lt"/>
                  </a:rPr>
                  <a:t>Nginx </a:t>
                </a:r>
                <a:r>
                  <a:rPr lang="zh-CN" altLang="en-US" sz="600" dirty="0">
                    <a:solidFill>
                      <a:prstClr val="black">
                        <a:lumMod val="75000"/>
                        <a:lumOff val="25000"/>
                      </a:prstClr>
                    </a:solidFill>
                    <a:cs typeface="+mn-ea"/>
                    <a:sym typeface="+mn-lt"/>
                  </a:rPr>
                  <a:t>统一代理资源。此架构简运维，亦为高频服务之独立拓展留有余地。此次开发，令余深悟：资源有限之境，务实之架构设计，方能致效率之至。</a:t>
                </a:r>
              </a:p>
            </p:txBody>
          </p:sp>
          <p:sp>
            <p:nvSpPr>
              <p:cNvPr id="18" name="文本框 17"/>
              <p:cNvSpPr txBox="1"/>
              <p:nvPr/>
            </p:nvSpPr>
            <p:spPr>
              <a:xfrm>
                <a:off x="4886325" y="3716338"/>
                <a:ext cx="3607227" cy="430886"/>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刘思哲：躬耕服务，悟道匠心</a:t>
                </a:r>
              </a:p>
            </p:txBody>
          </p:sp>
        </p:grpSp>
      </p:grpSp>
      <p:grpSp>
        <p:nvGrpSpPr>
          <p:cNvPr id="19" name="组合 18"/>
          <p:cNvGrpSpPr/>
          <p:nvPr/>
        </p:nvGrpSpPr>
        <p:grpSpPr>
          <a:xfrm>
            <a:off x="2078833" y="3828902"/>
            <a:ext cx="5618557" cy="1285741"/>
            <a:chOff x="2771776" y="5105193"/>
            <a:chExt cx="7491410" cy="1714319"/>
          </a:xfrm>
        </p:grpSpPr>
        <p:cxnSp>
          <p:nvCxnSpPr>
            <p:cNvPr id="20" name="MH_Other_3"/>
            <p:cNvCxnSpPr/>
            <p:nvPr>
              <p:custDataLst>
                <p:tags r:id="rId4"/>
              </p:custDataLst>
            </p:nvPr>
          </p:nvCxnSpPr>
          <p:spPr>
            <a:xfrm flipV="1">
              <a:off x="2771776" y="5524500"/>
              <a:ext cx="384175" cy="0"/>
            </a:xfrm>
            <a:prstGeom prst="line">
              <a:avLst/>
            </a:prstGeom>
            <a:ln w="28575">
              <a:solidFill>
                <a:srgbClr val="DDDDDD"/>
              </a:solidFill>
            </a:ln>
          </p:spPr>
          <p:style>
            <a:lnRef idx="1">
              <a:schemeClr val="accent1"/>
            </a:lnRef>
            <a:fillRef idx="0">
              <a:schemeClr val="accent1"/>
            </a:fillRef>
            <a:effectRef idx="0">
              <a:schemeClr val="accent1"/>
            </a:effectRef>
            <a:fontRef idx="minor">
              <a:schemeClr val="tx1"/>
            </a:fontRef>
          </p:style>
        </p:cxnSp>
        <p:sp>
          <p:nvSpPr>
            <p:cNvPr id="21" name="MH_Other_16"/>
            <p:cNvSpPr/>
            <p:nvPr>
              <p:custDataLst>
                <p:tags r:id="rId5"/>
              </p:custDataLst>
            </p:nvPr>
          </p:nvSpPr>
          <p:spPr>
            <a:xfrm flipH="1">
              <a:off x="3163885" y="5202238"/>
              <a:ext cx="129767" cy="1552940"/>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sp>
          <p:nvSpPr>
            <p:cNvPr id="22" name="MH_Other_17"/>
            <p:cNvSpPr/>
            <p:nvPr>
              <p:custDataLst>
                <p:tags r:id="rId6"/>
              </p:custDataLst>
            </p:nvPr>
          </p:nvSpPr>
          <p:spPr>
            <a:xfrm>
              <a:off x="10137775" y="5202240"/>
              <a:ext cx="125411" cy="1545751"/>
            </a:xfrm>
            <a:prstGeom prst="rightBracket">
              <a:avLst/>
            </a:prstGeom>
            <a:ln w="28575">
              <a:solidFill>
                <a:srgbClr val="DDDDDD"/>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15">
                <a:cs typeface="+mn-ea"/>
                <a:sym typeface="+mn-lt"/>
              </a:endParaRPr>
            </a:p>
          </p:txBody>
        </p:sp>
        <p:grpSp>
          <p:nvGrpSpPr>
            <p:cNvPr id="23" name="组合 22"/>
            <p:cNvGrpSpPr/>
            <p:nvPr/>
          </p:nvGrpSpPr>
          <p:grpSpPr>
            <a:xfrm>
              <a:off x="3408362" y="5105193"/>
              <a:ext cx="6854824" cy="1714319"/>
              <a:chOff x="4886324" y="3716338"/>
              <a:chExt cx="6854824" cy="1714319"/>
            </a:xfrm>
          </p:grpSpPr>
          <p:sp>
            <p:nvSpPr>
              <p:cNvPr id="24" name="矩形 23"/>
              <p:cNvSpPr/>
              <p:nvPr/>
            </p:nvSpPr>
            <p:spPr bwMode="auto">
              <a:xfrm>
                <a:off x="4886324" y="4064727"/>
                <a:ext cx="6854824" cy="1365930"/>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我曾因追赶进度而忽视测试，导致后期集成时小问题演变为大麻烦。修复隐匿 </a:t>
                </a:r>
                <a:r>
                  <a:rPr lang="en-US" altLang="zh-CN" sz="675" dirty="0">
                    <a:solidFill>
                      <a:prstClr val="black">
                        <a:lumMod val="75000"/>
                        <a:lumOff val="25000"/>
                      </a:prstClr>
                    </a:solidFill>
                    <a:cs typeface="+mn-ea"/>
                    <a:sym typeface="+mn-lt"/>
                  </a:rPr>
                  <a:t>bug </a:t>
                </a:r>
                <a:r>
                  <a:rPr lang="zh-CN" altLang="en-US" sz="675" dirty="0">
                    <a:solidFill>
                      <a:prstClr val="black">
                        <a:lumMod val="75000"/>
                        <a:lumOff val="25000"/>
                      </a:prstClr>
                    </a:solidFill>
                    <a:cs typeface="+mn-ea"/>
                    <a:sym typeface="+mn-lt"/>
                  </a:rPr>
                  <a:t>所耗费的时间，甚至远超功能开发本身。这段经历让我深切体会到，高质量的测试用例是代码的第一道防线，它能提前暴露问题，确保模块独立可靠。表面看，前期投入测试似乎减缓了进度，实则却能节省大量返工时间，让开发流程更为顺畅。如今，我已养成先构思测试用例再编写功能的习惯，这让我的代码更有底气。本次项目中，</a:t>
                </a:r>
                <a:r>
                  <a:rPr lang="en-US" altLang="zh-CN" sz="675" dirty="0">
                    <a:solidFill>
                      <a:prstClr val="black">
                        <a:lumMod val="75000"/>
                        <a:lumOff val="25000"/>
                      </a:prstClr>
                    </a:solidFill>
                    <a:cs typeface="+mn-ea"/>
                    <a:sym typeface="+mn-lt"/>
                  </a:rPr>
                  <a:t>RAG </a:t>
                </a:r>
                <a:r>
                  <a:rPr lang="zh-CN" altLang="en-US" sz="675" dirty="0">
                    <a:solidFill>
                      <a:prstClr val="black">
                        <a:lumMod val="75000"/>
                        <a:lumOff val="25000"/>
                      </a:prstClr>
                    </a:solidFill>
                    <a:cs typeface="+mn-ea"/>
                    <a:sym typeface="+mn-lt"/>
                  </a:rPr>
                  <a:t>系统的搭建令我领略了 </a:t>
                </a:r>
                <a:r>
                  <a:rPr lang="en-US" altLang="zh-CN" sz="675" dirty="0">
                    <a:solidFill>
                      <a:prstClr val="black">
                        <a:lumMod val="75000"/>
                        <a:lumOff val="25000"/>
                      </a:prstClr>
                    </a:solidFill>
                    <a:cs typeface="+mn-ea"/>
                    <a:sym typeface="+mn-lt"/>
                  </a:rPr>
                  <a:t>AI </a:t>
                </a:r>
                <a:r>
                  <a:rPr lang="zh-CN" altLang="en-US" sz="675" dirty="0">
                    <a:solidFill>
                      <a:prstClr val="black">
                        <a:lumMod val="75000"/>
                        <a:lumOff val="25000"/>
                      </a:prstClr>
                    </a:solidFill>
                    <a:cs typeface="+mn-ea"/>
                    <a:sym typeface="+mn-lt"/>
                  </a:rPr>
                  <a:t>技术飞速发展的魅力。从 </a:t>
                </a:r>
                <a:r>
                  <a:rPr lang="en-US" altLang="zh-CN" sz="675" dirty="0" err="1">
                    <a:solidFill>
                      <a:prstClr val="black">
                        <a:lumMod val="75000"/>
                        <a:lumOff val="25000"/>
                      </a:prstClr>
                    </a:solidFill>
                    <a:cs typeface="+mn-ea"/>
                    <a:sym typeface="+mn-lt"/>
                  </a:rPr>
                  <a:t>vLLM</a:t>
                </a:r>
                <a:r>
                  <a:rPr lang="en-US" altLang="zh-CN" sz="675" dirty="0">
                    <a:solidFill>
                      <a:prstClr val="black">
                        <a:lumMod val="75000"/>
                        <a:lumOff val="25000"/>
                      </a:prstClr>
                    </a:solidFill>
                    <a:cs typeface="+mn-ea"/>
                    <a:sym typeface="+mn-lt"/>
                  </a:rPr>
                  <a:t> </a:t>
                </a:r>
                <a:r>
                  <a:rPr lang="zh-CN" altLang="en-US" sz="675" dirty="0">
                    <a:solidFill>
                      <a:prstClr val="black">
                        <a:lumMod val="75000"/>
                        <a:lumOff val="25000"/>
                      </a:prstClr>
                    </a:solidFill>
                    <a:cs typeface="+mn-ea"/>
                    <a:sym typeface="+mn-lt"/>
                  </a:rPr>
                  <a:t>推理引擎到 </a:t>
                </a:r>
                <a:r>
                  <a:rPr lang="en-US" altLang="zh-CN" sz="675" dirty="0" err="1">
                    <a:solidFill>
                      <a:prstClr val="black">
                        <a:lumMod val="75000"/>
                        <a:lumOff val="25000"/>
                      </a:prstClr>
                    </a:solidFill>
                    <a:cs typeface="+mn-ea"/>
                    <a:sym typeface="+mn-lt"/>
                  </a:rPr>
                  <a:t>LoRA</a:t>
                </a:r>
                <a:r>
                  <a:rPr lang="en-US" altLang="zh-CN" sz="675" dirty="0">
                    <a:solidFill>
                      <a:prstClr val="black">
                        <a:lumMod val="75000"/>
                        <a:lumOff val="25000"/>
                      </a:prstClr>
                    </a:solidFill>
                    <a:cs typeface="+mn-ea"/>
                    <a:sym typeface="+mn-lt"/>
                  </a:rPr>
                  <a:t> </a:t>
                </a:r>
                <a:r>
                  <a:rPr lang="zh-CN" altLang="en-US" sz="675" dirty="0">
                    <a:solidFill>
                      <a:prstClr val="black">
                        <a:lumMod val="75000"/>
                        <a:lumOff val="25000"/>
                      </a:prstClr>
                    </a:solidFill>
                    <a:cs typeface="+mn-ea"/>
                    <a:sym typeface="+mn-lt"/>
                  </a:rPr>
                  <a:t>微调，这些技术使我们能快速集成并部署复杂功能。市面上封装完善的库和框架确实大幅降低了上手门槛，加速了 </a:t>
                </a:r>
                <a:r>
                  <a:rPr lang="en-US" altLang="zh-CN" sz="675" dirty="0">
                    <a:solidFill>
                      <a:prstClr val="black">
                        <a:lumMod val="75000"/>
                        <a:lumOff val="25000"/>
                      </a:prstClr>
                    </a:solidFill>
                    <a:cs typeface="+mn-ea"/>
                    <a:sym typeface="+mn-lt"/>
                  </a:rPr>
                  <a:t>AI </a:t>
                </a:r>
                <a:r>
                  <a:rPr lang="zh-CN" altLang="en-US" sz="675" dirty="0">
                    <a:solidFill>
                      <a:prstClr val="black">
                        <a:lumMod val="75000"/>
                        <a:lumOff val="25000"/>
                      </a:prstClr>
                    </a:solidFill>
                    <a:cs typeface="+mn-ea"/>
                    <a:sym typeface="+mn-lt"/>
                  </a:rPr>
                  <a:t>能力与产品的融合。然而，我亦意识到“开箱即用”并非终点。若要进一步优化性能或深度定制，我们必须深入钻研其背后的 </a:t>
                </a:r>
                <a:r>
                  <a:rPr lang="en-US" altLang="zh-CN" sz="675" dirty="0" err="1">
                    <a:solidFill>
                      <a:prstClr val="black">
                        <a:lumMod val="75000"/>
                        <a:lumOff val="25000"/>
                      </a:prstClr>
                    </a:solidFill>
                    <a:cs typeface="+mn-ea"/>
                    <a:sym typeface="+mn-lt"/>
                  </a:rPr>
                  <a:t>mlsys</a:t>
                </a:r>
                <a:r>
                  <a:rPr lang="en-US" altLang="zh-CN" sz="675" dirty="0">
                    <a:solidFill>
                      <a:prstClr val="black">
                        <a:lumMod val="75000"/>
                        <a:lumOff val="25000"/>
                      </a:prstClr>
                    </a:solidFill>
                    <a:cs typeface="+mn-ea"/>
                    <a:sym typeface="+mn-lt"/>
                  </a:rPr>
                  <a:t> </a:t>
                </a:r>
                <a:r>
                  <a:rPr lang="zh-CN" altLang="en-US" sz="675" dirty="0">
                    <a:solidFill>
                      <a:prstClr val="black">
                        <a:lumMod val="75000"/>
                        <a:lumOff val="25000"/>
                      </a:prstClr>
                    </a:solidFill>
                    <a:cs typeface="+mn-ea"/>
                    <a:sym typeface="+mn-lt"/>
                  </a:rPr>
                  <a:t>与 </a:t>
                </a:r>
                <a:r>
                  <a:rPr lang="en-US" altLang="zh-CN" sz="675" dirty="0">
                    <a:solidFill>
                      <a:prstClr val="black">
                        <a:lumMod val="75000"/>
                        <a:lumOff val="25000"/>
                      </a:prstClr>
                    </a:solidFill>
                    <a:cs typeface="+mn-ea"/>
                    <a:sym typeface="+mn-lt"/>
                  </a:rPr>
                  <a:t>fine-tuning </a:t>
                </a:r>
                <a:r>
                  <a:rPr lang="zh-CN" altLang="en-US" sz="675" dirty="0">
                    <a:solidFill>
                      <a:prstClr val="black">
                        <a:lumMod val="75000"/>
                        <a:lumOff val="25000"/>
                      </a:prstClr>
                    </a:solidFill>
                    <a:cs typeface="+mn-ea"/>
                    <a:sym typeface="+mn-lt"/>
                  </a:rPr>
                  <a:t>等基础原理。仅仅停留在使用层面是远远不够的，未来的挑战在于如何真正理解并驾驭这些技术，从而使其潜力得到最大程度的发挥。</a:t>
                </a:r>
              </a:p>
            </p:txBody>
          </p:sp>
          <p:sp>
            <p:nvSpPr>
              <p:cNvPr id="25" name="文本框 24"/>
              <p:cNvSpPr txBox="1"/>
              <p:nvPr/>
            </p:nvSpPr>
            <p:spPr>
              <a:xfrm>
                <a:off x="4886325" y="3716338"/>
                <a:ext cx="3607227" cy="430887"/>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黄凯琳：求索智径，匠心以昭</a:t>
                </a:r>
              </a:p>
            </p:txBody>
          </p:sp>
        </p:grpSp>
      </p:grpSp>
      <p:sp>
        <p:nvSpPr>
          <p:cNvPr id="26" name="MH_Other_4"/>
          <p:cNvSpPr/>
          <p:nvPr>
            <p:custDataLst>
              <p:tags r:id="rId1"/>
            </p:custDataLst>
          </p:nvPr>
        </p:nvSpPr>
        <p:spPr>
          <a:xfrm>
            <a:off x="1475185" y="1186644"/>
            <a:ext cx="650081" cy="648900"/>
          </a:xfrm>
          <a:prstGeom prst="ellipse">
            <a:avLst/>
          </a:prstGeom>
          <a:blipFill>
            <a:blip r:embed="rId15"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
        <p:nvSpPr>
          <p:cNvPr id="27" name="MH_Other_9"/>
          <p:cNvSpPr/>
          <p:nvPr>
            <p:custDataLst>
              <p:tags r:id="rId2"/>
            </p:custDataLst>
          </p:nvPr>
        </p:nvSpPr>
        <p:spPr>
          <a:xfrm>
            <a:off x="1475185" y="2463677"/>
            <a:ext cx="650081" cy="648900"/>
          </a:xfrm>
          <a:prstGeom prst="ellipse">
            <a:avLst/>
          </a:prstGeom>
          <a:blipFill>
            <a:blip r:embed="rId16"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
        <p:nvSpPr>
          <p:cNvPr id="28" name="MH_Other_14"/>
          <p:cNvSpPr/>
          <p:nvPr>
            <p:custDataLst>
              <p:tags r:id="rId3"/>
            </p:custDataLst>
          </p:nvPr>
        </p:nvSpPr>
        <p:spPr>
          <a:xfrm>
            <a:off x="1475185" y="3821234"/>
            <a:ext cx="650081" cy="648900"/>
          </a:xfrm>
          <a:prstGeom prst="ellipse">
            <a:avLst/>
          </a:prstGeom>
          <a:blipFill>
            <a:blip r:embed="rId17" cstate="screen"/>
            <a:stretch>
              <a:fillRect/>
            </a:stretch>
          </a:blipFill>
          <a:ln>
            <a:noFill/>
          </a:ln>
        </p:spPr>
        <p:txBody>
          <a:bodyPr anchor="ctr">
            <a:scene3d>
              <a:camera prst="orthographicFront"/>
              <a:lightRig rig="threePt" dir="t"/>
            </a:scene3d>
            <a:sp3d contourW="12700"/>
          </a:bodyPr>
          <a:lstStyle/>
          <a:p>
            <a:pPr algn="just">
              <a:lnSpc>
                <a:spcPct val="130000"/>
              </a:lnSpc>
            </a:pPr>
            <a:endParaRPr lang="zh-CN" altLang="en-US" sz="150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c2348874-075f-42e8-8648-a100690819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66876" y="1814662"/>
            <a:ext cx="5810250" cy="2398473"/>
            <a:chOff x="1830527" y="1671831"/>
            <a:chExt cx="8507985" cy="3512100"/>
          </a:xfrm>
        </p:grpSpPr>
        <p:sp>
          <p:nvSpPr>
            <p:cNvPr id="38" name="îŝļïďê"/>
            <p:cNvSpPr/>
            <p:nvPr/>
          </p:nvSpPr>
          <p:spPr>
            <a:xfrm flipV="1">
              <a:off x="4282527" y="2413031"/>
              <a:ext cx="574087" cy="3518"/>
            </a:xfrm>
            <a:prstGeom prst="line">
              <a:avLst/>
            </a:prstGeom>
            <a:ln w="38100">
              <a:solidFill>
                <a:srgbClr val="A6AAA9"/>
              </a:solidFill>
              <a:miter lim="400000"/>
            </a:ln>
          </p:spPr>
          <p:txBody>
            <a:bodyPr anchor="ctr"/>
            <a:lstStyle/>
            <a:p>
              <a:pPr algn="ctr"/>
              <a:endParaRPr sz="1015">
                <a:solidFill>
                  <a:schemeClr val="bg1"/>
                </a:solidFill>
                <a:cs typeface="+mn-ea"/>
                <a:sym typeface="+mn-lt"/>
              </a:endParaRPr>
            </a:p>
          </p:txBody>
        </p:sp>
        <p:sp>
          <p:nvSpPr>
            <p:cNvPr id="39" name="îṩļiďé"/>
            <p:cNvSpPr/>
            <p:nvPr/>
          </p:nvSpPr>
          <p:spPr>
            <a:xfrm>
              <a:off x="1830527" y="1671831"/>
              <a:ext cx="2458955" cy="1475373"/>
            </a:xfrm>
            <a:prstGeom prst="rect">
              <a:avLst/>
            </a:prstGeom>
            <a:solidFill>
              <a:srgbClr val="DA1D27"/>
            </a:solidFill>
            <a:ln w="12700">
              <a:miter lim="400000"/>
            </a:ln>
          </p:spPr>
          <p:txBody>
            <a:bodyPr anchor="ctr"/>
            <a:lstStyle/>
            <a:p>
              <a:pPr algn="ctr"/>
              <a:endParaRPr sz="1015">
                <a:solidFill>
                  <a:schemeClr val="bg1"/>
                </a:solidFill>
                <a:cs typeface="+mn-ea"/>
                <a:sym typeface="+mn-lt"/>
              </a:endParaRPr>
            </a:p>
          </p:txBody>
        </p:sp>
        <p:sp>
          <p:nvSpPr>
            <p:cNvPr id="40" name="íšḷíḋe"/>
            <p:cNvSpPr/>
            <p:nvPr/>
          </p:nvSpPr>
          <p:spPr>
            <a:xfrm>
              <a:off x="7305470" y="2413031"/>
              <a:ext cx="574087" cy="0"/>
            </a:xfrm>
            <a:prstGeom prst="line">
              <a:avLst/>
            </a:prstGeom>
            <a:ln w="38100">
              <a:solidFill>
                <a:srgbClr val="A6AAA9"/>
              </a:solidFill>
              <a:miter lim="400000"/>
            </a:ln>
          </p:spPr>
          <p:txBody>
            <a:bodyPr anchor="ctr"/>
            <a:lstStyle/>
            <a:p>
              <a:pPr algn="ctr"/>
              <a:endParaRPr sz="1015">
                <a:solidFill>
                  <a:schemeClr val="bg1"/>
                </a:solidFill>
                <a:cs typeface="+mn-ea"/>
                <a:sym typeface="+mn-lt"/>
              </a:endParaRPr>
            </a:p>
          </p:txBody>
        </p:sp>
        <p:sp>
          <p:nvSpPr>
            <p:cNvPr id="41" name="ï$1ïḑè"/>
            <p:cNvSpPr/>
            <p:nvPr/>
          </p:nvSpPr>
          <p:spPr>
            <a:xfrm>
              <a:off x="3060004" y="3144329"/>
              <a:ext cx="6049031" cy="5166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942"/>
                  </a:lnTo>
                  <a:lnTo>
                    <a:pt x="0" y="11942"/>
                  </a:lnTo>
                  <a:lnTo>
                    <a:pt x="0" y="21600"/>
                  </a:lnTo>
                </a:path>
              </a:pathLst>
            </a:custGeom>
            <a:ln w="38100">
              <a:solidFill>
                <a:srgbClr val="A6AAA9"/>
              </a:solidFill>
              <a:tailEnd type="triangle"/>
            </a:ln>
          </p:spPr>
          <p:txBody>
            <a:bodyPr anchor="ctr"/>
            <a:lstStyle/>
            <a:p>
              <a:pPr algn="ctr"/>
              <a:endParaRPr sz="1015">
                <a:solidFill>
                  <a:schemeClr val="bg1"/>
                </a:solidFill>
                <a:cs typeface="+mn-ea"/>
                <a:sym typeface="+mn-lt"/>
              </a:endParaRPr>
            </a:p>
          </p:txBody>
        </p:sp>
        <p:sp>
          <p:nvSpPr>
            <p:cNvPr id="42" name="íṩļiďê"/>
            <p:cNvSpPr/>
            <p:nvPr/>
          </p:nvSpPr>
          <p:spPr>
            <a:xfrm>
              <a:off x="4282527" y="4459366"/>
              <a:ext cx="574087" cy="0"/>
            </a:xfrm>
            <a:prstGeom prst="line">
              <a:avLst/>
            </a:prstGeom>
            <a:ln w="38100">
              <a:solidFill>
                <a:srgbClr val="A6AAA9"/>
              </a:solidFill>
              <a:miter lim="400000"/>
            </a:ln>
          </p:spPr>
          <p:txBody>
            <a:bodyPr anchor="ctr"/>
            <a:lstStyle/>
            <a:p>
              <a:pPr algn="ctr"/>
              <a:endParaRPr sz="1015">
                <a:solidFill>
                  <a:schemeClr val="bg1"/>
                </a:solidFill>
                <a:cs typeface="+mn-ea"/>
                <a:sym typeface="+mn-lt"/>
              </a:endParaRPr>
            </a:p>
          </p:txBody>
        </p:sp>
        <p:sp>
          <p:nvSpPr>
            <p:cNvPr id="43" name="îṣļïďe"/>
            <p:cNvSpPr/>
            <p:nvPr/>
          </p:nvSpPr>
          <p:spPr>
            <a:xfrm>
              <a:off x="7305470" y="4459366"/>
              <a:ext cx="574087" cy="1"/>
            </a:xfrm>
            <a:prstGeom prst="line">
              <a:avLst/>
            </a:prstGeom>
            <a:ln w="38100">
              <a:solidFill>
                <a:srgbClr val="A6AAA9"/>
              </a:solidFill>
              <a:miter lim="400000"/>
            </a:ln>
          </p:spPr>
          <p:txBody>
            <a:bodyPr anchor="ctr"/>
            <a:lstStyle/>
            <a:p>
              <a:pPr algn="ctr"/>
              <a:endParaRPr sz="1015">
                <a:solidFill>
                  <a:schemeClr val="bg1"/>
                </a:solidFill>
                <a:cs typeface="+mn-ea"/>
                <a:sym typeface="+mn-lt"/>
              </a:endParaRPr>
            </a:p>
          </p:txBody>
        </p:sp>
        <p:sp>
          <p:nvSpPr>
            <p:cNvPr id="44" name="îşḷîḋè"/>
            <p:cNvSpPr/>
            <p:nvPr/>
          </p:nvSpPr>
          <p:spPr>
            <a:xfrm>
              <a:off x="4856614" y="1671831"/>
              <a:ext cx="2458955" cy="1475373"/>
            </a:xfrm>
            <a:prstGeom prst="rect">
              <a:avLst/>
            </a:prstGeom>
            <a:solidFill>
              <a:srgbClr val="DA1D27"/>
            </a:solidFill>
            <a:ln w="12700">
              <a:miter lim="400000"/>
            </a:ln>
          </p:spPr>
          <p:txBody>
            <a:bodyPr anchor="ctr"/>
            <a:lstStyle/>
            <a:p>
              <a:pPr algn="ctr"/>
              <a:endParaRPr sz="1015">
                <a:solidFill>
                  <a:schemeClr val="bg1"/>
                </a:solidFill>
                <a:cs typeface="+mn-ea"/>
                <a:sym typeface="+mn-lt"/>
              </a:endParaRPr>
            </a:p>
          </p:txBody>
        </p:sp>
        <p:sp>
          <p:nvSpPr>
            <p:cNvPr id="45" name="iŝľiḋê"/>
            <p:cNvSpPr/>
            <p:nvPr/>
          </p:nvSpPr>
          <p:spPr>
            <a:xfrm>
              <a:off x="7869413" y="1671831"/>
              <a:ext cx="2458955" cy="1475373"/>
            </a:xfrm>
            <a:prstGeom prst="rect">
              <a:avLst/>
            </a:prstGeom>
            <a:solidFill>
              <a:srgbClr val="DA1D27"/>
            </a:solidFill>
            <a:ln w="12700">
              <a:miter lim="400000"/>
            </a:ln>
          </p:spPr>
          <p:txBody>
            <a:bodyPr anchor="ctr"/>
            <a:lstStyle/>
            <a:p>
              <a:pPr algn="ctr"/>
              <a:endParaRPr sz="1015">
                <a:solidFill>
                  <a:schemeClr val="bg1"/>
                </a:solidFill>
                <a:cs typeface="+mn-ea"/>
                <a:sym typeface="+mn-lt"/>
              </a:endParaRPr>
            </a:p>
          </p:txBody>
        </p:sp>
        <p:sp>
          <p:nvSpPr>
            <p:cNvPr id="46" name="iṡḻíḑè"/>
            <p:cNvSpPr/>
            <p:nvPr/>
          </p:nvSpPr>
          <p:spPr>
            <a:xfrm>
              <a:off x="1837750" y="3708559"/>
              <a:ext cx="2458955" cy="1475372"/>
            </a:xfrm>
            <a:prstGeom prst="rect">
              <a:avLst/>
            </a:prstGeom>
            <a:solidFill>
              <a:srgbClr val="DA1D27"/>
            </a:solidFill>
            <a:ln w="12700">
              <a:miter lim="400000"/>
            </a:ln>
          </p:spPr>
          <p:txBody>
            <a:bodyPr anchor="ctr"/>
            <a:lstStyle/>
            <a:p>
              <a:pPr algn="ctr"/>
              <a:endParaRPr sz="1015">
                <a:solidFill>
                  <a:schemeClr val="bg1"/>
                </a:solidFill>
                <a:cs typeface="+mn-ea"/>
                <a:sym typeface="+mn-lt"/>
              </a:endParaRPr>
            </a:p>
          </p:txBody>
        </p:sp>
        <p:sp>
          <p:nvSpPr>
            <p:cNvPr id="47" name="îš1iḑè"/>
            <p:cNvSpPr/>
            <p:nvPr/>
          </p:nvSpPr>
          <p:spPr>
            <a:xfrm>
              <a:off x="4856614" y="3707440"/>
              <a:ext cx="2458955" cy="1475372"/>
            </a:xfrm>
            <a:prstGeom prst="rect">
              <a:avLst/>
            </a:prstGeom>
            <a:solidFill>
              <a:srgbClr val="DA1D27"/>
            </a:solidFill>
            <a:ln w="12700">
              <a:miter lim="400000"/>
            </a:ln>
          </p:spPr>
          <p:txBody>
            <a:bodyPr anchor="ctr"/>
            <a:lstStyle/>
            <a:p>
              <a:pPr algn="ctr"/>
              <a:endParaRPr sz="1015">
                <a:solidFill>
                  <a:schemeClr val="bg1"/>
                </a:solidFill>
                <a:cs typeface="+mn-ea"/>
                <a:sym typeface="+mn-lt"/>
              </a:endParaRPr>
            </a:p>
          </p:txBody>
        </p:sp>
        <p:sp>
          <p:nvSpPr>
            <p:cNvPr id="48" name="íśľïḍe"/>
            <p:cNvSpPr/>
            <p:nvPr/>
          </p:nvSpPr>
          <p:spPr>
            <a:xfrm>
              <a:off x="7879557" y="3707440"/>
              <a:ext cx="2458955" cy="1475372"/>
            </a:xfrm>
            <a:prstGeom prst="rect">
              <a:avLst/>
            </a:prstGeom>
            <a:solidFill>
              <a:srgbClr val="DA1D27"/>
            </a:solidFill>
            <a:ln w="12700">
              <a:miter lim="400000"/>
            </a:ln>
          </p:spPr>
          <p:txBody>
            <a:bodyPr anchor="ctr"/>
            <a:lstStyle/>
            <a:p>
              <a:pPr algn="ctr"/>
              <a:endParaRPr sz="1015">
                <a:solidFill>
                  <a:schemeClr val="bg1"/>
                </a:solidFill>
                <a:cs typeface="+mn-ea"/>
                <a:sym typeface="+mn-lt"/>
              </a:endParaRPr>
            </a:p>
          </p:txBody>
        </p:sp>
      </p:grpSp>
      <p:sp>
        <p:nvSpPr>
          <p:cNvPr id="51" name="文本框 7"/>
          <p:cNvSpPr txBox="1"/>
          <p:nvPr/>
        </p:nvSpPr>
        <p:spPr bwMode="auto">
          <a:xfrm>
            <a:off x="2070328" y="1944749"/>
            <a:ext cx="867609" cy="27699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solidFill>
                  <a:schemeClr val="bg1"/>
                </a:solidFill>
                <a:cs typeface="+mn-ea"/>
                <a:sym typeface="+mn-lt"/>
              </a:rPr>
              <a:t>分工协作</a:t>
            </a:r>
          </a:p>
        </p:txBody>
      </p:sp>
      <p:sp>
        <p:nvSpPr>
          <p:cNvPr id="54" name="文本框 7"/>
          <p:cNvSpPr txBox="1"/>
          <p:nvPr/>
        </p:nvSpPr>
        <p:spPr bwMode="auto">
          <a:xfrm>
            <a:off x="4138196" y="1944749"/>
            <a:ext cx="867609" cy="27699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solidFill>
                  <a:schemeClr val="bg1"/>
                </a:solidFill>
                <a:cs typeface="+mn-ea"/>
                <a:sym typeface="+mn-lt"/>
              </a:rPr>
              <a:t>联合测试</a:t>
            </a:r>
          </a:p>
        </p:txBody>
      </p:sp>
      <p:sp>
        <p:nvSpPr>
          <p:cNvPr id="57" name="文本框 7"/>
          <p:cNvSpPr txBox="1"/>
          <p:nvPr/>
        </p:nvSpPr>
        <p:spPr bwMode="auto">
          <a:xfrm>
            <a:off x="6178858" y="1944749"/>
            <a:ext cx="867609" cy="27699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solidFill>
                  <a:schemeClr val="bg1"/>
                </a:solidFill>
                <a:cs typeface="+mn-ea"/>
                <a:sym typeface="+mn-lt"/>
              </a:rPr>
              <a:t>合作感悟</a:t>
            </a:r>
          </a:p>
        </p:txBody>
      </p:sp>
      <p:sp>
        <p:nvSpPr>
          <p:cNvPr id="60" name="文本框 7"/>
          <p:cNvSpPr txBox="1"/>
          <p:nvPr/>
        </p:nvSpPr>
        <p:spPr bwMode="auto">
          <a:xfrm>
            <a:off x="2070328" y="3344056"/>
            <a:ext cx="867609" cy="27699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solidFill>
                  <a:schemeClr val="bg1"/>
                </a:solidFill>
                <a:cs typeface="+mn-ea"/>
                <a:sym typeface="+mn-lt"/>
              </a:rPr>
              <a:t>经验积累</a:t>
            </a:r>
          </a:p>
        </p:txBody>
      </p:sp>
      <p:sp>
        <p:nvSpPr>
          <p:cNvPr id="63" name="文本框 7"/>
          <p:cNvSpPr txBox="1"/>
          <p:nvPr/>
        </p:nvSpPr>
        <p:spPr bwMode="auto">
          <a:xfrm>
            <a:off x="4138196" y="3344056"/>
            <a:ext cx="867609" cy="27699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solidFill>
                  <a:schemeClr val="bg1"/>
                </a:solidFill>
                <a:cs typeface="+mn-ea"/>
                <a:sym typeface="+mn-lt"/>
              </a:rPr>
              <a:t>框架应用</a:t>
            </a:r>
          </a:p>
        </p:txBody>
      </p:sp>
      <p:sp>
        <p:nvSpPr>
          <p:cNvPr id="66" name="文本框 7"/>
          <p:cNvSpPr txBox="1"/>
          <p:nvPr/>
        </p:nvSpPr>
        <p:spPr bwMode="auto">
          <a:xfrm>
            <a:off x="6178858" y="3344056"/>
            <a:ext cx="867609" cy="27699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solidFill>
                  <a:schemeClr val="bg1"/>
                </a:solidFill>
                <a:cs typeface="+mn-ea"/>
                <a:sym typeface="+mn-lt"/>
              </a:rPr>
              <a:t>完美团队！</a:t>
            </a:r>
          </a:p>
        </p:txBody>
      </p:sp>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141577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团队总结</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48101" y="2842533"/>
            <a:ext cx="4247798" cy="23820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900" dirty="0">
                <a:solidFill>
                  <a:schemeClr val="tx1">
                    <a:lumMod val="65000"/>
                    <a:lumOff val="35000"/>
                  </a:schemeClr>
                </a:solidFill>
                <a:cs typeface="+mn-ea"/>
                <a:sym typeface="+mn-lt"/>
              </a:rPr>
              <a:t>我们为什么要做</a:t>
            </a:r>
            <a:endParaRPr lang="en-US" altLang="zh-CN" sz="900" dirty="0">
              <a:solidFill>
                <a:schemeClr val="tx1">
                  <a:lumMod val="65000"/>
                  <a:lumOff val="35000"/>
                </a:schemeClr>
              </a:solidFill>
              <a:cs typeface="+mn-ea"/>
              <a:sym typeface="+mn-lt"/>
            </a:endParaRPr>
          </a:p>
        </p:txBody>
      </p:sp>
      <p:sp>
        <p:nvSpPr>
          <p:cNvPr id="18" name="文本框 17"/>
          <p:cNvSpPr txBox="1"/>
          <p:nvPr/>
        </p:nvSpPr>
        <p:spPr>
          <a:xfrm>
            <a:off x="2847635" y="2146795"/>
            <a:ext cx="3448731" cy="5785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3000" b="1" dirty="0">
                <a:solidFill>
                  <a:schemeClr val="tx1">
                    <a:lumMod val="75000"/>
                    <a:lumOff val="25000"/>
                  </a:schemeClr>
                </a:solidFill>
                <a:cs typeface="+mn-ea"/>
                <a:sym typeface="+mn-lt"/>
              </a:rPr>
              <a:t>项目概览</a:t>
            </a:r>
          </a:p>
        </p:txBody>
      </p:sp>
      <p:sp>
        <p:nvSpPr>
          <p:cNvPr id="19" name="文本框 18"/>
          <p:cNvSpPr txBox="1"/>
          <p:nvPr/>
        </p:nvSpPr>
        <p:spPr>
          <a:xfrm>
            <a:off x="3423897" y="1451056"/>
            <a:ext cx="2296206" cy="62722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3300" dirty="0">
                <a:solidFill>
                  <a:srgbClr val="DA1D27"/>
                </a:solidFill>
                <a:cs typeface="+mn-ea"/>
                <a:sym typeface="+mn-lt"/>
              </a:rPr>
              <a:t>PART 01</a:t>
            </a:r>
          </a:p>
        </p:txBody>
      </p:sp>
      <p:sp>
        <p:nvSpPr>
          <p:cNvPr id="20" name="椭圆 13"/>
          <p:cNvSpPr/>
          <p:nvPr/>
        </p:nvSpPr>
        <p:spPr>
          <a:xfrm flipV="1">
            <a:off x="4332515" y="3539468"/>
            <a:ext cx="478971" cy="478303"/>
          </a:xfrm>
          <a:custGeom>
            <a:avLst/>
            <a:gdLst>
              <a:gd name="connsiteX0" fmla="*/ 303763 w 607427"/>
              <a:gd name="connsiteY0" fmla="*/ 152514 h 606580"/>
              <a:gd name="connsiteX1" fmla="*/ 187507 w 607427"/>
              <a:gd name="connsiteY1" fmla="*/ 268477 h 606580"/>
              <a:gd name="connsiteX2" fmla="*/ 257222 w 607427"/>
              <a:gd name="connsiteY2" fmla="*/ 268477 h 606580"/>
              <a:gd name="connsiteX3" fmla="*/ 257222 w 607427"/>
              <a:gd name="connsiteY3" fmla="*/ 454136 h 606580"/>
              <a:gd name="connsiteX4" fmla="*/ 350207 w 607427"/>
              <a:gd name="connsiteY4" fmla="*/ 454136 h 606580"/>
              <a:gd name="connsiteX5" fmla="*/ 350207 w 607427"/>
              <a:gd name="connsiteY5" fmla="*/ 268477 h 606580"/>
              <a:gd name="connsiteX6" fmla="*/ 419922 w 607427"/>
              <a:gd name="connsiteY6" fmla="*/ 268477 h 606580"/>
              <a:gd name="connsiteX7" fmla="*/ 303763 w 607427"/>
              <a:gd name="connsiteY7" fmla="*/ 113469 h 606580"/>
              <a:gd name="connsiteX8" fmla="*/ 331434 w 607427"/>
              <a:gd name="connsiteY8" fmla="*/ 124890 h 606580"/>
              <a:gd name="connsiteX9" fmla="*/ 447592 w 607427"/>
              <a:gd name="connsiteY9" fmla="*/ 240853 h 606580"/>
              <a:gd name="connsiteX10" fmla="*/ 456099 w 607427"/>
              <a:gd name="connsiteY10" fmla="*/ 283412 h 606580"/>
              <a:gd name="connsiteX11" fmla="*/ 419922 w 607427"/>
              <a:gd name="connsiteY11" fmla="*/ 307522 h 606580"/>
              <a:gd name="connsiteX12" fmla="*/ 389318 w 607427"/>
              <a:gd name="connsiteY12" fmla="*/ 307522 h 606580"/>
              <a:gd name="connsiteX13" fmla="*/ 389318 w 607427"/>
              <a:gd name="connsiteY13" fmla="*/ 454136 h 606580"/>
              <a:gd name="connsiteX14" fmla="*/ 350207 w 607427"/>
              <a:gd name="connsiteY14" fmla="*/ 493181 h 606580"/>
              <a:gd name="connsiteX15" fmla="*/ 257222 w 607427"/>
              <a:gd name="connsiteY15" fmla="*/ 493181 h 606580"/>
              <a:gd name="connsiteX16" fmla="*/ 218111 w 607427"/>
              <a:gd name="connsiteY16" fmla="*/ 454136 h 606580"/>
              <a:gd name="connsiteX17" fmla="*/ 218111 w 607427"/>
              <a:gd name="connsiteY17" fmla="*/ 307522 h 606580"/>
              <a:gd name="connsiteX18" fmla="*/ 187507 w 607427"/>
              <a:gd name="connsiteY18" fmla="*/ 307522 h 606580"/>
              <a:gd name="connsiteX19" fmla="*/ 151427 w 607427"/>
              <a:gd name="connsiteY19" fmla="*/ 283412 h 606580"/>
              <a:gd name="connsiteX20" fmla="*/ 159934 w 607427"/>
              <a:gd name="connsiteY20" fmla="*/ 240853 h 606580"/>
              <a:gd name="connsiteX21" fmla="*/ 276092 w 607427"/>
              <a:gd name="connsiteY21" fmla="*/ 124890 h 606580"/>
              <a:gd name="connsiteX22" fmla="*/ 303763 w 607427"/>
              <a:gd name="connsiteY22" fmla="*/ 113469 h 606580"/>
              <a:gd name="connsiteX23" fmla="*/ 303763 w 607427"/>
              <a:gd name="connsiteY23" fmla="*/ 39052 h 606580"/>
              <a:gd name="connsiteX24" fmla="*/ 39107 w 607427"/>
              <a:gd name="connsiteY24" fmla="*/ 303339 h 606580"/>
              <a:gd name="connsiteX25" fmla="*/ 303763 w 607427"/>
              <a:gd name="connsiteY25" fmla="*/ 567528 h 606580"/>
              <a:gd name="connsiteX26" fmla="*/ 568320 w 607427"/>
              <a:gd name="connsiteY26" fmla="*/ 303339 h 606580"/>
              <a:gd name="connsiteX27" fmla="*/ 303763 w 607427"/>
              <a:gd name="connsiteY27" fmla="*/ 39052 h 606580"/>
              <a:gd name="connsiteX28" fmla="*/ 303763 w 607427"/>
              <a:gd name="connsiteY28" fmla="*/ 0 h 606580"/>
              <a:gd name="connsiteX29" fmla="*/ 607427 w 607427"/>
              <a:gd name="connsiteY29" fmla="*/ 303339 h 606580"/>
              <a:gd name="connsiteX30" fmla="*/ 303763 w 607427"/>
              <a:gd name="connsiteY30" fmla="*/ 606580 h 606580"/>
              <a:gd name="connsiteX31" fmla="*/ 0 w 607427"/>
              <a:gd name="connsiteY31" fmla="*/ 303339 h 606580"/>
              <a:gd name="connsiteX32" fmla="*/ 303763 w 607427"/>
              <a:gd name="connsiteY3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427" h="606580">
                <a:moveTo>
                  <a:pt x="303763" y="152514"/>
                </a:moveTo>
                <a:lnTo>
                  <a:pt x="187507" y="268477"/>
                </a:lnTo>
                <a:lnTo>
                  <a:pt x="257222" y="268477"/>
                </a:lnTo>
                <a:lnTo>
                  <a:pt x="257222" y="454136"/>
                </a:lnTo>
                <a:lnTo>
                  <a:pt x="350207" y="454136"/>
                </a:lnTo>
                <a:lnTo>
                  <a:pt x="350207" y="268477"/>
                </a:lnTo>
                <a:lnTo>
                  <a:pt x="419922" y="268477"/>
                </a:lnTo>
                <a:close/>
                <a:moveTo>
                  <a:pt x="303763" y="113469"/>
                </a:moveTo>
                <a:cubicBezTo>
                  <a:pt x="314127" y="113469"/>
                  <a:pt x="324101" y="117569"/>
                  <a:pt x="331434" y="124890"/>
                </a:cubicBezTo>
                <a:lnTo>
                  <a:pt x="447592" y="240853"/>
                </a:lnTo>
                <a:cubicBezTo>
                  <a:pt x="458739" y="252079"/>
                  <a:pt x="462063" y="268868"/>
                  <a:pt x="456099" y="283412"/>
                </a:cubicBezTo>
                <a:cubicBezTo>
                  <a:pt x="450037" y="298054"/>
                  <a:pt x="435761" y="307522"/>
                  <a:pt x="419922" y="307522"/>
                </a:cubicBezTo>
                <a:lnTo>
                  <a:pt x="389318" y="307522"/>
                </a:lnTo>
                <a:lnTo>
                  <a:pt x="389318" y="454136"/>
                </a:lnTo>
                <a:cubicBezTo>
                  <a:pt x="389318" y="475611"/>
                  <a:pt x="371816" y="493181"/>
                  <a:pt x="350207" y="493181"/>
                </a:cubicBezTo>
                <a:lnTo>
                  <a:pt x="257222" y="493181"/>
                </a:lnTo>
                <a:cubicBezTo>
                  <a:pt x="235613" y="493181"/>
                  <a:pt x="218111" y="475611"/>
                  <a:pt x="218111" y="454136"/>
                </a:cubicBezTo>
                <a:lnTo>
                  <a:pt x="218111" y="307522"/>
                </a:lnTo>
                <a:lnTo>
                  <a:pt x="187507" y="307522"/>
                </a:lnTo>
                <a:cubicBezTo>
                  <a:pt x="171765" y="307522"/>
                  <a:pt x="157490" y="298054"/>
                  <a:pt x="151427" y="283412"/>
                </a:cubicBezTo>
                <a:cubicBezTo>
                  <a:pt x="145365" y="268868"/>
                  <a:pt x="148690" y="252079"/>
                  <a:pt x="159934" y="240853"/>
                </a:cubicBezTo>
                <a:lnTo>
                  <a:pt x="276092" y="124890"/>
                </a:lnTo>
                <a:cubicBezTo>
                  <a:pt x="283426" y="117569"/>
                  <a:pt x="293399" y="113469"/>
                  <a:pt x="303763" y="113469"/>
                </a:cubicBezTo>
                <a:close/>
                <a:moveTo>
                  <a:pt x="303763" y="39052"/>
                </a:moveTo>
                <a:cubicBezTo>
                  <a:pt x="157796" y="39052"/>
                  <a:pt x="39107" y="157576"/>
                  <a:pt x="39107" y="303339"/>
                </a:cubicBezTo>
                <a:cubicBezTo>
                  <a:pt x="39107" y="449004"/>
                  <a:pt x="157796" y="567528"/>
                  <a:pt x="303763" y="567528"/>
                </a:cubicBezTo>
                <a:cubicBezTo>
                  <a:pt x="449631" y="567528"/>
                  <a:pt x="568320" y="449004"/>
                  <a:pt x="568320" y="303339"/>
                </a:cubicBezTo>
                <a:cubicBezTo>
                  <a:pt x="568320" y="157576"/>
                  <a:pt x="449631" y="39052"/>
                  <a:pt x="303763" y="39052"/>
                </a:cubicBezTo>
                <a:close/>
                <a:moveTo>
                  <a:pt x="303763" y="0"/>
                </a:moveTo>
                <a:cubicBezTo>
                  <a:pt x="471629" y="0"/>
                  <a:pt x="607427" y="135707"/>
                  <a:pt x="607427" y="303339"/>
                </a:cubicBezTo>
                <a:cubicBezTo>
                  <a:pt x="607427" y="470971"/>
                  <a:pt x="471629" y="606580"/>
                  <a:pt x="303763" y="606580"/>
                </a:cubicBezTo>
                <a:cubicBezTo>
                  <a:pt x="135798" y="606580"/>
                  <a:pt x="0" y="470971"/>
                  <a:pt x="0" y="303339"/>
                </a:cubicBezTo>
                <a:cubicBezTo>
                  <a:pt x="0" y="135609"/>
                  <a:pt x="135896" y="0"/>
                  <a:pt x="303763"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2954655"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前程万里，后继可期</a:t>
            </a:r>
          </a:p>
        </p:txBody>
      </p:sp>
      <p:sp>
        <p:nvSpPr>
          <p:cNvPr id="7" name="文本框 7"/>
          <p:cNvSpPr txBox="1"/>
          <p:nvPr/>
        </p:nvSpPr>
        <p:spPr bwMode="auto">
          <a:xfrm>
            <a:off x="1337481" y="3581167"/>
            <a:ext cx="1898011" cy="27699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更强大的私人社交功能</a:t>
            </a:r>
          </a:p>
        </p:txBody>
      </p:sp>
      <p:sp>
        <p:nvSpPr>
          <p:cNvPr id="10" name="文本框 7"/>
          <p:cNvSpPr txBox="1"/>
          <p:nvPr/>
        </p:nvSpPr>
        <p:spPr bwMode="auto">
          <a:xfrm>
            <a:off x="4869688" y="3581167"/>
            <a:ext cx="1898010" cy="27699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更多样的</a:t>
            </a:r>
            <a:r>
              <a:rPr lang="en-US" altLang="zh-CN" sz="1200" kern="0" dirty="0">
                <a:cs typeface="+mn-ea"/>
                <a:sym typeface="+mn-lt"/>
              </a:rPr>
              <a:t>AI</a:t>
            </a:r>
            <a:r>
              <a:rPr lang="zh-CN" altLang="en-US" sz="1200" kern="0" dirty="0">
                <a:cs typeface="+mn-ea"/>
                <a:sym typeface="+mn-lt"/>
              </a:rPr>
              <a:t>辅助功能</a:t>
            </a:r>
          </a:p>
        </p:txBody>
      </p:sp>
      <p:sp>
        <p:nvSpPr>
          <p:cNvPr id="13" name="文本框 7"/>
          <p:cNvSpPr txBox="1"/>
          <p:nvPr/>
        </p:nvSpPr>
        <p:spPr bwMode="auto">
          <a:xfrm>
            <a:off x="3051948" y="1564663"/>
            <a:ext cx="1423698" cy="27699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更快速的用户响应</a:t>
            </a:r>
          </a:p>
        </p:txBody>
      </p:sp>
      <p:sp>
        <p:nvSpPr>
          <p:cNvPr id="16" name="文本框 7"/>
          <p:cNvSpPr txBox="1"/>
          <p:nvPr/>
        </p:nvSpPr>
        <p:spPr bwMode="auto">
          <a:xfrm>
            <a:off x="6183900" y="1564663"/>
            <a:ext cx="1108553" cy="27699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以及更多</a:t>
            </a:r>
            <a:r>
              <a:rPr lang="en-US" altLang="zh-CN" sz="1200" kern="0" dirty="0">
                <a:cs typeface="+mn-ea"/>
                <a:sym typeface="+mn-lt"/>
              </a:rPr>
              <a:t>……</a:t>
            </a:r>
            <a:endParaRPr lang="zh-CN" altLang="en-US" sz="1200" kern="0" dirty="0">
              <a:cs typeface="+mn-ea"/>
              <a:sym typeface="+mn-lt"/>
            </a:endParaRPr>
          </a:p>
        </p:txBody>
      </p:sp>
      <p:grpSp>
        <p:nvGrpSpPr>
          <p:cNvPr id="17" name="组合 16"/>
          <p:cNvGrpSpPr/>
          <p:nvPr/>
        </p:nvGrpSpPr>
        <p:grpSpPr>
          <a:xfrm>
            <a:off x="899593" y="1491853"/>
            <a:ext cx="7349058" cy="2850626"/>
            <a:chOff x="1199457" y="1989138"/>
            <a:chExt cx="9798744" cy="3800834"/>
          </a:xfrm>
        </p:grpSpPr>
        <p:grpSp>
          <p:nvGrpSpPr>
            <p:cNvPr id="18" name="ca387638-b130-487f-b12c-8cfb809ba2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99457" y="1989138"/>
              <a:ext cx="9798744" cy="3800834"/>
              <a:chOff x="724794" y="1552782"/>
              <a:chExt cx="10748069" cy="4169069"/>
            </a:xfrm>
          </p:grpSpPr>
          <p:grpSp>
            <p:nvGrpSpPr>
              <p:cNvPr id="23" name="išļíďê"/>
              <p:cNvGrpSpPr/>
              <p:nvPr/>
            </p:nvGrpSpPr>
            <p:grpSpPr>
              <a:xfrm>
                <a:off x="724794" y="3047265"/>
                <a:ext cx="10748069" cy="1144265"/>
                <a:chOff x="515939" y="3310840"/>
                <a:chExt cx="11160127" cy="1188133"/>
              </a:xfrm>
            </p:grpSpPr>
            <p:sp>
              <p:nvSpPr>
                <p:cNvPr id="28" name="ïṩḷíḍè"/>
                <p:cNvSpPr/>
                <p:nvPr/>
              </p:nvSpPr>
              <p:spPr>
                <a:xfrm>
                  <a:off x="515939" y="3470665"/>
                  <a:ext cx="11160127" cy="871297"/>
                </a:xfrm>
                <a:prstGeom prst="rightArrow">
                  <a:avLst>
                    <a:gd name="adj1" fmla="val 59701"/>
                    <a:gd name="adj2" fmla="val 50000"/>
                  </a:avLst>
                </a:prstGeom>
                <a:solidFill>
                  <a:schemeClr val="bg1">
                    <a:lumMod val="85000"/>
                  </a:schemeClr>
                </a:solidFill>
              </p:spPr>
              <p:txBody>
                <a:bodyPr wrap="none" rtlCol="0" anchor="ctr">
                  <a:noAutofit/>
                </a:bodyPr>
                <a:lstStyle/>
                <a:p>
                  <a:endParaRPr lang="zh-CN" altLang="en-US" sz="1800" dirty="0">
                    <a:cs typeface="+mn-ea"/>
                    <a:sym typeface="+mn-lt"/>
                  </a:endParaRPr>
                </a:p>
              </p:txBody>
            </p:sp>
            <p:grpSp>
              <p:nvGrpSpPr>
                <p:cNvPr id="29" name="ïŝľïḍê"/>
                <p:cNvGrpSpPr/>
                <p:nvPr/>
              </p:nvGrpSpPr>
              <p:grpSpPr>
                <a:xfrm>
                  <a:off x="2136528" y="3310840"/>
                  <a:ext cx="1647933" cy="1188133"/>
                  <a:chOff x="1406466" y="2090057"/>
                  <a:chExt cx="3211849" cy="2315688"/>
                </a:xfrm>
              </p:grpSpPr>
              <p:sp>
                <p:nvSpPr>
                  <p:cNvPr id="42" name="íṥļídè"/>
                  <p:cNvSpPr/>
                  <p:nvPr/>
                </p:nvSpPr>
                <p:spPr>
                  <a:xfrm>
                    <a:off x="1781299" y="2090057"/>
                    <a:ext cx="2458193" cy="2315688"/>
                  </a:xfrm>
                  <a:prstGeom prst="parallelogram">
                    <a:avLst>
                      <a:gd name="adj" fmla="val 58009"/>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43" name="íṣľíḋê"/>
                  <p:cNvSpPr/>
                  <p:nvPr/>
                </p:nvSpPr>
                <p:spPr>
                  <a:xfrm>
                    <a:off x="3860669" y="2090057"/>
                    <a:ext cx="757646" cy="653143"/>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44" name="ïṥḻiḋê"/>
                  <p:cNvSpPr/>
                  <p:nvPr/>
                </p:nvSpPr>
                <p:spPr>
                  <a:xfrm flipV="1">
                    <a:off x="1406466" y="3752602"/>
                    <a:ext cx="757646" cy="653143"/>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grpSp>
            <p:grpSp>
              <p:nvGrpSpPr>
                <p:cNvPr id="30" name="ïSḷîdè"/>
                <p:cNvGrpSpPr/>
                <p:nvPr/>
              </p:nvGrpSpPr>
              <p:grpSpPr>
                <a:xfrm>
                  <a:off x="3914851" y="3310840"/>
                  <a:ext cx="1649980" cy="1188133"/>
                  <a:chOff x="1402476" y="2090057"/>
                  <a:chExt cx="3215839" cy="2315688"/>
                </a:xfrm>
              </p:grpSpPr>
              <p:sp>
                <p:nvSpPr>
                  <p:cNvPr id="39" name="iṧļíḍé"/>
                  <p:cNvSpPr/>
                  <p:nvPr/>
                </p:nvSpPr>
                <p:spPr>
                  <a:xfrm>
                    <a:off x="1781299" y="2090057"/>
                    <a:ext cx="2458193" cy="2315688"/>
                  </a:xfrm>
                  <a:prstGeom prst="parallelogram">
                    <a:avLst>
                      <a:gd name="adj" fmla="val 58009"/>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40" name="ïS1îḋe"/>
                  <p:cNvSpPr/>
                  <p:nvPr/>
                </p:nvSpPr>
                <p:spPr>
                  <a:xfrm>
                    <a:off x="3860669" y="2090057"/>
                    <a:ext cx="757646" cy="653142"/>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41" name="ïŝḻîḍê"/>
                  <p:cNvSpPr/>
                  <p:nvPr/>
                </p:nvSpPr>
                <p:spPr>
                  <a:xfrm flipV="1">
                    <a:off x="1402476" y="3752603"/>
                    <a:ext cx="757646" cy="653142"/>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grpSp>
            <p:grpSp>
              <p:nvGrpSpPr>
                <p:cNvPr id="31" name="íS1ïḑè"/>
                <p:cNvGrpSpPr/>
                <p:nvPr/>
              </p:nvGrpSpPr>
              <p:grpSpPr>
                <a:xfrm>
                  <a:off x="5695219" y="3310840"/>
                  <a:ext cx="1647933" cy="1188133"/>
                  <a:chOff x="1406466" y="2090057"/>
                  <a:chExt cx="3211849" cy="2315688"/>
                </a:xfrm>
              </p:grpSpPr>
              <p:sp>
                <p:nvSpPr>
                  <p:cNvPr id="36" name="işlïḋé"/>
                  <p:cNvSpPr/>
                  <p:nvPr/>
                </p:nvSpPr>
                <p:spPr>
                  <a:xfrm>
                    <a:off x="1781299" y="2090057"/>
                    <a:ext cx="2458193" cy="2315688"/>
                  </a:xfrm>
                  <a:prstGeom prst="parallelogram">
                    <a:avLst>
                      <a:gd name="adj" fmla="val 58009"/>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37" name="išḻïḋê"/>
                  <p:cNvSpPr/>
                  <p:nvPr/>
                </p:nvSpPr>
                <p:spPr>
                  <a:xfrm>
                    <a:off x="3860669" y="2090057"/>
                    <a:ext cx="757646" cy="653143"/>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38" name="ïṣlïḋé"/>
                  <p:cNvSpPr/>
                  <p:nvPr/>
                </p:nvSpPr>
                <p:spPr>
                  <a:xfrm flipV="1">
                    <a:off x="1406466" y="3752602"/>
                    <a:ext cx="757646" cy="653143"/>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grpSp>
            <p:grpSp>
              <p:nvGrpSpPr>
                <p:cNvPr id="32" name="iṩļîḍe"/>
                <p:cNvGrpSpPr/>
                <p:nvPr/>
              </p:nvGrpSpPr>
              <p:grpSpPr>
                <a:xfrm>
                  <a:off x="7473541" y="3310840"/>
                  <a:ext cx="1649980" cy="1188133"/>
                  <a:chOff x="1402476" y="2090057"/>
                  <a:chExt cx="3215839" cy="2315688"/>
                </a:xfrm>
              </p:grpSpPr>
              <p:sp>
                <p:nvSpPr>
                  <p:cNvPr id="33" name="ïş1ïḍe"/>
                  <p:cNvSpPr/>
                  <p:nvPr/>
                </p:nvSpPr>
                <p:spPr>
                  <a:xfrm>
                    <a:off x="1781299" y="2090057"/>
                    <a:ext cx="2458193" cy="2315688"/>
                  </a:xfrm>
                  <a:prstGeom prst="parallelogram">
                    <a:avLst>
                      <a:gd name="adj" fmla="val 58009"/>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34" name="iṧľíḋé"/>
                  <p:cNvSpPr/>
                  <p:nvPr/>
                </p:nvSpPr>
                <p:spPr>
                  <a:xfrm>
                    <a:off x="3860669" y="2090057"/>
                    <a:ext cx="757646" cy="653142"/>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35" name="ïś1iḋè"/>
                  <p:cNvSpPr/>
                  <p:nvPr/>
                </p:nvSpPr>
                <p:spPr>
                  <a:xfrm flipV="1">
                    <a:off x="1402476" y="3752603"/>
                    <a:ext cx="757646" cy="653142"/>
                  </a:xfrm>
                  <a:prstGeom prst="triangle">
                    <a:avLst/>
                  </a:prstGeom>
                  <a:solidFill>
                    <a:srgbClr val="DA1D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grpSp>
          </p:grpSp>
          <p:sp>
            <p:nvSpPr>
              <p:cNvPr id="24" name="îśļïdé"/>
              <p:cNvSpPr/>
              <p:nvPr/>
            </p:nvSpPr>
            <p:spPr>
              <a:xfrm>
                <a:off x="9709869" y="4679780"/>
                <a:ext cx="1042072" cy="1042071"/>
              </a:xfrm>
              <a:prstGeom prst="ellipse">
                <a:avLst/>
              </a:prstGeom>
              <a:blipFill>
                <a:blip r:embed="rId4" cstate="screen"/>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25" name="îsḷiḓé"/>
              <p:cNvSpPr/>
              <p:nvPr/>
            </p:nvSpPr>
            <p:spPr>
              <a:xfrm>
                <a:off x="4618283" y="4679780"/>
                <a:ext cx="1042072" cy="1042071"/>
              </a:xfrm>
              <a:prstGeom prst="ellipse">
                <a:avLst/>
              </a:prstGeom>
              <a:blipFill>
                <a:blip r:embed="rId5" cstate="screen"/>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26" name="ïşļíḓé"/>
              <p:cNvSpPr/>
              <p:nvPr/>
            </p:nvSpPr>
            <p:spPr>
              <a:xfrm>
                <a:off x="6383433" y="1552782"/>
                <a:ext cx="1042072" cy="1042071"/>
              </a:xfrm>
              <a:prstGeom prst="ellipse">
                <a:avLst/>
              </a:prstGeom>
              <a:blipFill>
                <a:blip r:embed="rId6" cstate="screen"/>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sp>
            <p:nvSpPr>
              <p:cNvPr id="27" name="î$ľiḓè"/>
              <p:cNvSpPr/>
              <p:nvPr/>
            </p:nvSpPr>
            <p:spPr>
              <a:xfrm>
                <a:off x="1833896" y="1552782"/>
                <a:ext cx="1042072" cy="1042071"/>
              </a:xfrm>
              <a:prstGeom prst="ellipse">
                <a:avLst/>
              </a:prstGeom>
              <a:blipFill>
                <a:blip r:embed="rId7" cstate="screen"/>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a:cs typeface="+mn-ea"/>
                  <a:sym typeface="+mn-lt"/>
                </a:endParaRPr>
              </a:p>
            </p:txBody>
          </p:sp>
        </p:grpSp>
        <p:sp>
          <p:nvSpPr>
            <p:cNvPr id="19" name="îṥ1ïḑê"/>
            <p:cNvSpPr/>
            <p:nvPr/>
          </p:nvSpPr>
          <p:spPr bwMode="auto">
            <a:xfrm rot="18009123">
              <a:off x="2711584" y="3584845"/>
              <a:ext cx="1285703" cy="463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68580" tIns="34290" rIns="68580" bIns="34290" anchor="ctr">
              <a:normAutofit/>
              <a:scene3d>
                <a:camera prst="orthographicFront"/>
                <a:lightRig rig="threePt" dir="t"/>
              </a:scene3d>
              <a:sp3d contourW="12700"/>
            </a:bodyPr>
            <a:lstStyle/>
            <a:p>
              <a:pPr algn="ctr">
                <a:defRPr/>
              </a:pPr>
              <a:r>
                <a:rPr lang="en-US" altLang="zh-CN" sz="1500" b="1" dirty="0">
                  <a:solidFill>
                    <a:schemeClr val="bg1"/>
                  </a:solidFill>
                  <a:cs typeface="+mn-ea"/>
                  <a:sym typeface="+mn-lt"/>
                </a:rPr>
                <a:t>1.01</a:t>
              </a:r>
            </a:p>
          </p:txBody>
        </p:sp>
        <p:sp>
          <p:nvSpPr>
            <p:cNvPr id="20" name="îṥ1ïḑê"/>
            <p:cNvSpPr/>
            <p:nvPr/>
          </p:nvSpPr>
          <p:spPr bwMode="auto">
            <a:xfrm rot="18009123">
              <a:off x="4284781" y="3584845"/>
              <a:ext cx="1285703" cy="463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68580" tIns="34290" rIns="68580" bIns="34290" anchor="ctr">
              <a:normAutofit/>
              <a:scene3d>
                <a:camera prst="orthographicFront"/>
                <a:lightRig rig="threePt" dir="t"/>
              </a:scene3d>
              <a:sp3d contourW="12700"/>
            </a:bodyPr>
            <a:lstStyle/>
            <a:p>
              <a:pPr algn="ctr">
                <a:defRPr/>
              </a:pPr>
              <a:r>
                <a:rPr lang="en-US" altLang="zh-CN" sz="1500" b="1" dirty="0">
                  <a:solidFill>
                    <a:schemeClr val="bg1"/>
                  </a:solidFill>
                  <a:cs typeface="+mn-ea"/>
                  <a:sym typeface="+mn-lt"/>
                </a:rPr>
                <a:t>1.02</a:t>
              </a:r>
            </a:p>
          </p:txBody>
        </p:sp>
        <p:sp>
          <p:nvSpPr>
            <p:cNvPr id="21" name="îṥ1ïḑê"/>
            <p:cNvSpPr/>
            <p:nvPr/>
          </p:nvSpPr>
          <p:spPr bwMode="auto">
            <a:xfrm rot="18009123">
              <a:off x="5847954" y="3584845"/>
              <a:ext cx="1285703" cy="463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68580" tIns="34290" rIns="68580" bIns="34290" anchor="ctr">
              <a:normAutofit/>
              <a:scene3d>
                <a:camera prst="orthographicFront"/>
                <a:lightRig rig="threePt" dir="t"/>
              </a:scene3d>
              <a:sp3d contourW="12700"/>
            </a:bodyPr>
            <a:lstStyle/>
            <a:p>
              <a:pPr algn="ctr">
                <a:defRPr/>
              </a:pPr>
              <a:r>
                <a:rPr lang="en-US" altLang="zh-CN" sz="1500" b="1" dirty="0">
                  <a:solidFill>
                    <a:schemeClr val="bg1"/>
                  </a:solidFill>
                  <a:cs typeface="+mn-ea"/>
                  <a:sym typeface="+mn-lt"/>
                </a:rPr>
                <a:t>1.03</a:t>
              </a:r>
            </a:p>
          </p:txBody>
        </p:sp>
        <p:sp>
          <p:nvSpPr>
            <p:cNvPr id="22" name="îṥ1ïḑê"/>
            <p:cNvSpPr/>
            <p:nvPr/>
          </p:nvSpPr>
          <p:spPr bwMode="auto">
            <a:xfrm rot="18009123">
              <a:off x="7435996" y="3584845"/>
              <a:ext cx="1285703" cy="463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68580" tIns="34290" rIns="68580" bIns="34290" anchor="ctr">
              <a:normAutofit/>
              <a:scene3d>
                <a:camera prst="orthographicFront"/>
                <a:lightRig rig="threePt" dir="t"/>
              </a:scene3d>
              <a:sp3d contourW="12700"/>
            </a:bodyPr>
            <a:lstStyle/>
            <a:p>
              <a:pPr algn="ctr">
                <a:defRPr/>
              </a:pPr>
              <a:r>
                <a:rPr lang="en-US" altLang="zh-CN" sz="1500" b="1" dirty="0">
                  <a:solidFill>
                    <a:schemeClr val="bg1"/>
                  </a:solidFill>
                  <a:cs typeface="+mn-ea"/>
                  <a:sym typeface="+mn-lt"/>
                </a:rPr>
                <a:t>1.04</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4552106" y="3593785"/>
            <a:ext cx="212750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ea"/>
                <a:sym typeface="+mn-lt"/>
              </a:rPr>
              <a:t>汇报人：马之涵  时间：</a:t>
            </a:r>
            <a:r>
              <a:rPr kumimoji="0" lang="en-US" altLang="zh-CN" sz="11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ea"/>
                <a:sym typeface="+mn-lt"/>
              </a:rPr>
              <a:t>7</a:t>
            </a:r>
            <a:r>
              <a:rPr kumimoji="0" lang="zh-CN" altLang="en-US" sz="11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ea"/>
                <a:sym typeface="+mn-lt"/>
              </a:rPr>
              <a:t>月</a:t>
            </a:r>
            <a:r>
              <a:rPr kumimoji="0" lang="en-US" altLang="zh-CN" sz="11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ea"/>
                <a:sym typeface="+mn-lt"/>
              </a:rPr>
              <a:t>8</a:t>
            </a:r>
            <a:r>
              <a:rPr kumimoji="0" lang="zh-CN" altLang="en-US" sz="11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ea"/>
                <a:sym typeface="+mn-lt"/>
              </a:rPr>
              <a:t>日</a:t>
            </a:r>
          </a:p>
        </p:txBody>
      </p:sp>
      <p:sp>
        <p:nvSpPr>
          <p:cNvPr id="54" name="TextBox 71"/>
          <p:cNvSpPr txBox="1"/>
          <p:nvPr/>
        </p:nvSpPr>
        <p:spPr>
          <a:xfrm>
            <a:off x="4499992" y="3186571"/>
            <a:ext cx="1444626" cy="2462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班第三小组项目汇报</a:t>
            </a:r>
          </a:p>
        </p:txBody>
      </p:sp>
      <p:sp>
        <p:nvSpPr>
          <p:cNvPr id="55" name="矩形 54"/>
          <p:cNvSpPr/>
          <p:nvPr/>
        </p:nvSpPr>
        <p:spPr>
          <a:xfrm>
            <a:off x="4552106" y="2379247"/>
            <a:ext cx="4248472" cy="646331"/>
          </a:xfrm>
          <a:prstGeom prst="rect">
            <a:avLst/>
          </a:prstGeom>
        </p:spPr>
        <p:txBody>
          <a:bodyPr wrap="square">
            <a:spAutoFit/>
          </a:bodyPr>
          <a:lstStyle/>
          <a:p>
            <a:pPr fontAlgn="auto">
              <a:spcBef>
                <a:spcPts val="0"/>
              </a:spcBef>
              <a:spcAft>
                <a:spcPts val="0"/>
              </a:spcAft>
              <a:defRPr/>
            </a:pPr>
            <a:r>
              <a:rPr lang="zh-CN" altLang="en-US" sz="3600" b="1" spc="300" dirty="0">
                <a:solidFill>
                  <a:srgbClr val="C00000"/>
                </a:solidFill>
                <a:cs typeface="+mn-ea"/>
                <a:sym typeface="+mn-lt"/>
              </a:rPr>
              <a:t>感谢您的观看</a:t>
            </a:r>
          </a:p>
        </p:txBody>
      </p:sp>
      <p:sp>
        <p:nvSpPr>
          <p:cNvPr id="11" name="等腰三角形 10"/>
          <p:cNvSpPr/>
          <p:nvPr/>
        </p:nvSpPr>
        <p:spPr>
          <a:xfrm flipH="1">
            <a:off x="7243642" y="4159553"/>
            <a:ext cx="1936870" cy="1019608"/>
          </a:xfrm>
          <a:prstGeom prst="triangle">
            <a:avLst>
              <a:gd name="adj" fmla="val 5046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等腰三角形 16"/>
          <p:cNvSpPr/>
          <p:nvPr/>
        </p:nvSpPr>
        <p:spPr>
          <a:xfrm flipH="1" flipV="1">
            <a:off x="2491945" y="-7203"/>
            <a:ext cx="3528392" cy="1816257"/>
          </a:xfrm>
          <a:prstGeom prst="triangle">
            <a:avLst>
              <a:gd name="adj" fmla="val 4827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等腰三角形 21"/>
          <p:cNvSpPr/>
          <p:nvPr/>
        </p:nvSpPr>
        <p:spPr>
          <a:xfrm rot="9440032" flipH="1" flipV="1">
            <a:off x="7743923" y="295772"/>
            <a:ext cx="867657" cy="532660"/>
          </a:xfrm>
          <a:prstGeom prst="triangle">
            <a:avLst>
              <a:gd name="adj" fmla="val 5899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等腰三角形 22"/>
          <p:cNvSpPr/>
          <p:nvPr/>
        </p:nvSpPr>
        <p:spPr>
          <a:xfrm rot="15125479" flipH="1" flipV="1">
            <a:off x="6534244" y="4000946"/>
            <a:ext cx="516712" cy="317213"/>
          </a:xfrm>
          <a:prstGeom prst="triangle">
            <a:avLst>
              <a:gd name="adj" fmla="val 58995"/>
            </a:avLst>
          </a:prstGeom>
          <a:solidFill>
            <a:srgbClr val="66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4" name="组合 3"/>
          <p:cNvGrpSpPr/>
          <p:nvPr/>
        </p:nvGrpSpPr>
        <p:grpSpPr>
          <a:xfrm rot="18894356">
            <a:off x="-491673" y="-142833"/>
            <a:ext cx="3963144" cy="3963144"/>
            <a:chOff x="827584" y="3190330"/>
            <a:chExt cx="3963144" cy="3963144"/>
          </a:xfrm>
          <a:blipFill dpi="0" rotWithShape="1">
            <a:blip r:embed="rId3">
              <a:extLst>
                <a:ext uri="{28A0092B-C50C-407E-A947-70E740481C1C}">
                  <a14:useLocalDpi xmlns:a14="http://schemas.microsoft.com/office/drawing/2010/main" val="0"/>
                </a:ext>
              </a:extLst>
            </a:blip>
            <a:srcRect/>
            <a:stretch>
              <a:fillRect/>
            </a:stretch>
          </a:blipFill>
        </p:grpSpPr>
        <p:sp>
          <p:nvSpPr>
            <p:cNvPr id="2" name="矩形 1"/>
            <p:cNvSpPr/>
            <p:nvPr/>
          </p:nvSpPr>
          <p:spPr>
            <a:xfrm>
              <a:off x="827584" y="3190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9" name="矩形 48"/>
            <p:cNvSpPr/>
            <p:nvPr/>
          </p:nvSpPr>
          <p:spPr>
            <a:xfrm>
              <a:off x="2161084" y="3190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3494584" y="3190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827584" y="45238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2" name="矩形 51"/>
            <p:cNvSpPr/>
            <p:nvPr/>
          </p:nvSpPr>
          <p:spPr>
            <a:xfrm>
              <a:off x="2161084" y="45238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3" name="矩形 52"/>
            <p:cNvSpPr/>
            <p:nvPr/>
          </p:nvSpPr>
          <p:spPr>
            <a:xfrm>
              <a:off x="3494584" y="45238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6" name="矩形 55"/>
            <p:cNvSpPr/>
            <p:nvPr/>
          </p:nvSpPr>
          <p:spPr>
            <a:xfrm>
              <a:off x="827584" y="5857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7" name="矩形 56"/>
            <p:cNvSpPr/>
            <p:nvPr/>
          </p:nvSpPr>
          <p:spPr>
            <a:xfrm>
              <a:off x="2161084" y="5857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矩形 57"/>
            <p:cNvSpPr/>
            <p:nvPr/>
          </p:nvSpPr>
          <p:spPr>
            <a:xfrm>
              <a:off x="3494584" y="5857330"/>
              <a:ext cx="1296144"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p:nvGrpSpPr>
        <p:grpSpPr>
          <a:xfrm>
            <a:off x="218834" y="1191094"/>
            <a:ext cx="2523521" cy="1296144"/>
            <a:chOff x="218834" y="1191094"/>
            <a:chExt cx="2523521" cy="1296144"/>
          </a:xfrm>
        </p:grpSpPr>
        <p:sp>
          <p:nvSpPr>
            <p:cNvPr id="91" name="矩形 90"/>
            <p:cNvSpPr/>
            <p:nvPr/>
          </p:nvSpPr>
          <p:spPr>
            <a:xfrm rot="18894356">
              <a:off x="838731" y="1191094"/>
              <a:ext cx="1296144" cy="129614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TextBox 11"/>
            <p:cNvSpPr txBox="1"/>
            <p:nvPr/>
          </p:nvSpPr>
          <p:spPr>
            <a:xfrm flipH="1">
              <a:off x="218834" y="1453739"/>
              <a:ext cx="2523521" cy="70788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sz="4000" b="0" i="0" u="none" strike="noStrike" kern="1200" cap="none" spc="0" normalizeH="0" baseline="0" noProof="0" dirty="0">
                  <a:ln>
                    <a:noFill/>
                  </a:ln>
                  <a:solidFill>
                    <a:srgbClr val="DA1D27">
                      <a:alpha val="64000"/>
                    </a:srgbClr>
                  </a:solidFill>
                  <a:effectLst/>
                  <a:uLnTx/>
                  <a:uFillTx/>
                  <a:latin typeface="微软雅黑" panose="020B0503020204020204" pitchFamily="34" charset="-122"/>
                  <a:ea typeface="微软雅黑" panose="020B0503020204020204" pitchFamily="34" charset="-122"/>
                  <a:cs typeface="+mn-ea"/>
                  <a:sym typeface="+mn-lt"/>
                </a:rPr>
                <a:t>2025</a:t>
              </a:r>
              <a:endParaRPr kumimoji="0" lang="id-ID" sz="4000" b="0" i="0" u="none" strike="noStrike" kern="1200" cap="none" spc="0" normalizeH="0" baseline="0" noProof="0" dirty="0">
                <a:ln>
                  <a:noFill/>
                </a:ln>
                <a:solidFill>
                  <a:srgbClr val="DA1D27">
                    <a:alpha val="64000"/>
                  </a:srgbClr>
                </a:solidFill>
                <a:effectLst/>
                <a:uLnTx/>
                <a:uFillTx/>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12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12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12000">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heckerboard(across)">
                                          <p:cBhvr>
                                            <p:cTn id="28" dur="500"/>
                                            <p:tgtEl>
                                              <p:spTgt spid="55"/>
                                            </p:tgtEl>
                                          </p:cBhvr>
                                        </p:animEffec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1000"/>
                                            <p:tgtEl>
                                              <p:spTgt spid="85"/>
                                            </p:tgtEl>
                                          </p:cBhvr>
                                        </p:animEffect>
                                        <p:anim calcmode="lin" valueType="num">
                                          <p:cBhvr>
                                            <p:cTn id="39" dur="1000" fill="hold"/>
                                            <p:tgtEl>
                                              <p:spTgt spid="85"/>
                                            </p:tgtEl>
                                            <p:attrNameLst>
                                              <p:attrName>ppt_x</p:attrName>
                                            </p:attrNameLst>
                                          </p:cBhvr>
                                          <p:tavLst>
                                            <p:tav tm="0">
                                              <p:val>
                                                <p:strVal val="#ppt_x"/>
                                              </p:val>
                                            </p:tav>
                                            <p:tav tm="100000">
                                              <p:val>
                                                <p:strVal val="#ppt_x"/>
                                              </p:val>
                                            </p:tav>
                                          </p:tavLst>
                                        </p:anim>
                                        <p:anim calcmode="lin" valueType="num">
                                          <p:cBhvr>
                                            <p:cTn id="40" dur="1000" fill="hold"/>
                                            <p:tgtEl>
                                              <p:spTgt spid="85"/>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7"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4" grpId="0"/>
          <p:bldP spid="55" grpId="0"/>
          <p:bldP spid="11" grpId="0" animBg="1"/>
          <p:bldP spid="17"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heckerboard(across)">
                                          <p:cBhvr>
                                            <p:cTn id="28" dur="500"/>
                                            <p:tgtEl>
                                              <p:spTgt spid="55"/>
                                            </p:tgtEl>
                                          </p:cBhvr>
                                        </p:animEffec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1000"/>
                                            <p:tgtEl>
                                              <p:spTgt spid="85"/>
                                            </p:tgtEl>
                                          </p:cBhvr>
                                        </p:animEffect>
                                        <p:anim calcmode="lin" valueType="num">
                                          <p:cBhvr>
                                            <p:cTn id="39" dur="1000" fill="hold"/>
                                            <p:tgtEl>
                                              <p:spTgt spid="85"/>
                                            </p:tgtEl>
                                            <p:attrNameLst>
                                              <p:attrName>ppt_x</p:attrName>
                                            </p:attrNameLst>
                                          </p:cBhvr>
                                          <p:tavLst>
                                            <p:tav tm="0">
                                              <p:val>
                                                <p:strVal val="#ppt_x"/>
                                              </p:val>
                                            </p:tav>
                                            <p:tav tm="100000">
                                              <p:val>
                                                <p:strVal val="#ppt_x"/>
                                              </p:val>
                                            </p:tav>
                                          </p:tavLst>
                                        </p:anim>
                                        <p:anim calcmode="lin" valueType="num">
                                          <p:cBhvr>
                                            <p:cTn id="40" dur="1000" fill="hold"/>
                                            <p:tgtEl>
                                              <p:spTgt spid="85"/>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7"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4" grpId="0"/>
          <p:bldP spid="55" grpId="0"/>
          <p:bldP spid="11" grpId="0" animBg="1"/>
          <p:bldP spid="17" grpId="0" animBg="1"/>
          <p:bldP spid="22" grpId="0" animBg="1"/>
          <p:bldP spid="23"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6363986" cy="461665"/>
          </a:xfrm>
          <a:prstGeom prst="rect">
            <a:avLst/>
          </a:prstGeom>
          <a:noFill/>
        </p:spPr>
        <p:txBody>
          <a:bodyPr wrap="none" rtlCol="0">
            <a:spAutoFit/>
          </a:bodyPr>
          <a:lstStyle/>
          <a:p>
            <a:r>
              <a:rPr lang="en-US" altLang="zh-CN" sz="2400" b="1" dirty="0" err="1">
                <a:solidFill>
                  <a:schemeClr val="tx1">
                    <a:lumMod val="75000"/>
                    <a:lumOff val="25000"/>
                  </a:schemeClr>
                </a:solidFill>
                <a:cs typeface="+mn-ea"/>
                <a:sym typeface="+mn-lt"/>
              </a:rPr>
              <a:t>WHUClubSynapse</a:t>
            </a:r>
            <a:r>
              <a:rPr lang="zh-CN" altLang="en-US" sz="2400" b="1" dirty="0">
                <a:solidFill>
                  <a:schemeClr val="tx1">
                    <a:lumMod val="75000"/>
                    <a:lumOff val="25000"/>
                  </a:schemeClr>
                </a:solidFill>
                <a:cs typeface="+mn-ea"/>
                <a:sym typeface="+mn-lt"/>
              </a:rPr>
              <a:t>：构建智慧校园社团生态</a:t>
            </a:r>
          </a:p>
        </p:txBody>
      </p:sp>
      <p:pic>
        <p:nvPicPr>
          <p:cNvPr id="5" name="Picture 62"/>
          <p:cNvPicPr>
            <a:picLocks noChangeAspect="1"/>
          </p:cNvPicPr>
          <p:nvPr/>
        </p:nvPicPr>
        <p:blipFill>
          <a:blip r:embed="rId3" cstate="screen"/>
          <a:srcRect/>
          <a:stretch>
            <a:fillRect/>
          </a:stretch>
        </p:blipFill>
        <p:spPr bwMode="auto">
          <a:xfrm>
            <a:off x="644723" y="1097539"/>
            <a:ext cx="4312469" cy="4045961"/>
          </a:xfrm>
          <a:prstGeom prst="rect">
            <a:avLst/>
          </a:prstGeom>
          <a:noFill/>
          <a:ln w="9525">
            <a:noFill/>
            <a:miter lim="800000"/>
            <a:headEnd/>
            <a:tailEnd/>
          </a:ln>
        </p:spPr>
      </p:pic>
      <p:grpSp>
        <p:nvGrpSpPr>
          <p:cNvPr id="6" name="组合 5"/>
          <p:cNvGrpSpPr/>
          <p:nvPr/>
        </p:nvGrpSpPr>
        <p:grpSpPr>
          <a:xfrm>
            <a:off x="5178731" y="1603622"/>
            <a:ext cx="3172394" cy="651928"/>
            <a:chOff x="6908041" y="2138166"/>
            <a:chExt cx="4229858" cy="869238"/>
          </a:xfrm>
        </p:grpSpPr>
        <p:grpSp>
          <p:nvGrpSpPr>
            <p:cNvPr id="7" name="组合 6"/>
            <p:cNvGrpSpPr/>
            <p:nvPr/>
          </p:nvGrpSpPr>
          <p:grpSpPr>
            <a:xfrm>
              <a:off x="7448095" y="2138166"/>
              <a:ext cx="3689804" cy="869238"/>
              <a:chOff x="1136195" y="2091953"/>
              <a:chExt cx="3689804" cy="869238"/>
            </a:xfrm>
          </p:grpSpPr>
          <p:sp>
            <p:nvSpPr>
              <p:cNvPr id="9" name="文本框 19"/>
              <p:cNvSpPr txBox="1"/>
              <p:nvPr/>
            </p:nvSpPr>
            <p:spPr>
              <a:xfrm>
                <a:off x="1136195" y="2091953"/>
                <a:ext cx="2575405" cy="430887"/>
              </a:xfrm>
              <a:prstGeom prst="rect">
                <a:avLst/>
              </a:prstGeom>
              <a:noFill/>
            </p:spPr>
            <p:txBody>
              <a:bodyPr wrap="non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b="1" dirty="0" err="1">
                    <a:solidFill>
                      <a:schemeClr val="tx1">
                        <a:lumMod val="65000"/>
                        <a:lumOff val="35000"/>
                      </a:schemeClr>
                    </a:solidFill>
                    <a:cs typeface="+mn-ea"/>
                    <a:sym typeface="+mn-lt"/>
                  </a:rPr>
                  <a:t>WHUClubSynapse</a:t>
                </a:r>
                <a:endParaRPr lang="zh-CN" altLang="en-US" sz="1500" b="1" dirty="0">
                  <a:solidFill>
                    <a:schemeClr val="tx1">
                      <a:lumMod val="65000"/>
                      <a:lumOff val="35000"/>
                    </a:schemeClr>
                  </a:solidFill>
                  <a:cs typeface="+mn-ea"/>
                  <a:sym typeface="+mn-lt"/>
                </a:endParaRPr>
              </a:p>
            </p:txBody>
          </p:sp>
          <p:sp>
            <p:nvSpPr>
              <p:cNvPr id="10" name="文本框 20"/>
              <p:cNvSpPr txBox="1"/>
              <p:nvPr/>
            </p:nvSpPr>
            <p:spPr>
              <a:xfrm>
                <a:off x="1136195" y="2407193"/>
                <a:ext cx="3689804" cy="553998"/>
              </a:xfrm>
              <a:prstGeom prst="rect">
                <a:avLst/>
              </a:prstGeom>
              <a:noFill/>
            </p:spPr>
            <p:txBody>
              <a:bodyPr wrap="squar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zh-CN" altLang="en-US" sz="1050" dirty="0">
                    <a:solidFill>
                      <a:prstClr val="black">
                        <a:lumMod val="75000"/>
                        <a:lumOff val="25000"/>
                      </a:prstClr>
                    </a:solidFill>
                    <a:cs typeface="+mn-ea"/>
                    <a:sym typeface="+mn-lt"/>
                  </a:rPr>
                  <a:t>社团系统正如人脑，连接至善，</a:t>
                </a:r>
                <a:endParaRPr lang="en-US" altLang="zh-CN" sz="1050" dirty="0">
                  <a:solidFill>
                    <a:prstClr val="black">
                      <a:lumMod val="75000"/>
                      <a:lumOff val="25000"/>
                    </a:prstClr>
                  </a:solidFill>
                  <a:cs typeface="+mn-ea"/>
                  <a:sym typeface="+mn-lt"/>
                </a:endParaRPr>
              </a:p>
              <a:p>
                <a:pPr lvl="0" algn="just">
                  <a:defRPr/>
                </a:pPr>
                <a:r>
                  <a:rPr lang="zh-CN" altLang="en-US" sz="1050" dirty="0">
                    <a:solidFill>
                      <a:prstClr val="black">
                        <a:lumMod val="75000"/>
                        <a:lumOff val="25000"/>
                      </a:prstClr>
                    </a:solidFill>
                    <a:cs typeface="+mn-ea"/>
                    <a:sym typeface="+mn-lt"/>
                  </a:rPr>
                  <a:t>方能效能至高。</a:t>
                </a:r>
              </a:p>
            </p:txBody>
          </p:sp>
        </p:grpSp>
        <p:sp>
          <p:nvSpPr>
            <p:cNvPr id="8" name="椭圆 5"/>
            <p:cNvSpPr/>
            <p:nvPr/>
          </p:nvSpPr>
          <p:spPr>
            <a:xfrm>
              <a:off x="6908041" y="2374590"/>
              <a:ext cx="353350" cy="36561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grpSp>
      <p:grpSp>
        <p:nvGrpSpPr>
          <p:cNvPr id="11" name="组合 10"/>
          <p:cNvGrpSpPr/>
          <p:nvPr/>
        </p:nvGrpSpPr>
        <p:grpSpPr>
          <a:xfrm>
            <a:off x="5176433" y="2577369"/>
            <a:ext cx="3176992" cy="651928"/>
            <a:chOff x="6901910" y="2138166"/>
            <a:chExt cx="4235989" cy="869237"/>
          </a:xfrm>
        </p:grpSpPr>
        <p:grpSp>
          <p:nvGrpSpPr>
            <p:cNvPr id="12" name="组合 11"/>
            <p:cNvGrpSpPr/>
            <p:nvPr/>
          </p:nvGrpSpPr>
          <p:grpSpPr>
            <a:xfrm>
              <a:off x="7363724" y="2138166"/>
              <a:ext cx="3774175" cy="869237"/>
              <a:chOff x="1051824" y="2091953"/>
              <a:chExt cx="3774175" cy="869237"/>
            </a:xfrm>
          </p:grpSpPr>
          <p:sp>
            <p:nvSpPr>
              <p:cNvPr id="14" name="文本框 26"/>
              <p:cNvSpPr txBox="1"/>
              <p:nvPr/>
            </p:nvSpPr>
            <p:spPr>
              <a:xfrm>
                <a:off x="1136195" y="2091953"/>
                <a:ext cx="1272143" cy="430887"/>
              </a:xfrm>
              <a:prstGeom prst="rect">
                <a:avLst/>
              </a:prstGeom>
              <a:noFill/>
            </p:spPr>
            <p:txBody>
              <a:bodyPr wrap="non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500" b="1" dirty="0">
                    <a:solidFill>
                      <a:schemeClr val="tx1">
                        <a:lumMod val="65000"/>
                        <a:lumOff val="35000"/>
                      </a:schemeClr>
                    </a:solidFill>
                    <a:cs typeface="+mn-ea"/>
                    <a:sym typeface="+mn-lt"/>
                  </a:rPr>
                  <a:t>项目定位</a:t>
                </a:r>
              </a:p>
            </p:txBody>
          </p:sp>
          <p:sp>
            <p:nvSpPr>
              <p:cNvPr id="15" name="文本框 27"/>
              <p:cNvSpPr txBox="1"/>
              <p:nvPr/>
            </p:nvSpPr>
            <p:spPr>
              <a:xfrm>
                <a:off x="1051824" y="2407193"/>
                <a:ext cx="3774175" cy="553997"/>
              </a:xfrm>
              <a:prstGeom prst="rect">
                <a:avLst/>
              </a:prstGeom>
              <a:noFill/>
            </p:spPr>
            <p:txBody>
              <a:bodyPr wrap="squar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zh-CN" altLang="en-US" sz="1050" dirty="0">
                    <a:solidFill>
                      <a:prstClr val="black">
                        <a:lumMod val="75000"/>
                        <a:lumOff val="25000"/>
                      </a:prstClr>
                    </a:solidFill>
                    <a:cs typeface="+mn-ea"/>
                    <a:sym typeface="+mn-lt"/>
                  </a:rPr>
                  <a:t>深度融合大型语言模型</a:t>
                </a:r>
                <a:r>
                  <a:rPr lang="en-US" altLang="zh-CN" sz="1050" dirty="0">
                    <a:solidFill>
                      <a:prstClr val="black">
                        <a:lumMod val="75000"/>
                        <a:lumOff val="25000"/>
                      </a:prstClr>
                    </a:solidFill>
                    <a:cs typeface="+mn-ea"/>
                    <a:sym typeface="+mn-lt"/>
                  </a:rPr>
                  <a:t>(LLM)</a:t>
                </a:r>
                <a:r>
                  <a:rPr lang="zh-CN" altLang="en-US" sz="1050" dirty="0">
                    <a:solidFill>
                      <a:prstClr val="black">
                        <a:lumMod val="75000"/>
                        <a:lumOff val="25000"/>
                      </a:prstClr>
                    </a:solidFill>
                    <a:cs typeface="+mn-ea"/>
                    <a:sym typeface="+mn-lt"/>
                  </a:rPr>
                  <a:t>，新代智能平台，管理与服务并茂。</a:t>
                </a:r>
              </a:p>
            </p:txBody>
          </p:sp>
        </p:grpSp>
        <p:sp>
          <p:nvSpPr>
            <p:cNvPr id="13" name="椭圆 25"/>
            <p:cNvSpPr/>
            <p:nvPr/>
          </p:nvSpPr>
          <p:spPr>
            <a:xfrm>
              <a:off x="6901910" y="2374590"/>
              <a:ext cx="365612" cy="36561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grpSp>
      <p:grpSp>
        <p:nvGrpSpPr>
          <p:cNvPr id="16" name="组合 15"/>
          <p:cNvGrpSpPr/>
          <p:nvPr/>
        </p:nvGrpSpPr>
        <p:grpSpPr>
          <a:xfrm>
            <a:off x="5187584" y="3551114"/>
            <a:ext cx="3154688" cy="651928"/>
            <a:chOff x="6931649" y="2138166"/>
            <a:chExt cx="4206250" cy="869238"/>
          </a:xfrm>
        </p:grpSpPr>
        <p:grpSp>
          <p:nvGrpSpPr>
            <p:cNvPr id="17" name="组合 16"/>
            <p:cNvGrpSpPr/>
            <p:nvPr/>
          </p:nvGrpSpPr>
          <p:grpSpPr>
            <a:xfrm>
              <a:off x="7448095" y="2138166"/>
              <a:ext cx="3689804" cy="869238"/>
              <a:chOff x="1136195" y="2091953"/>
              <a:chExt cx="3689804" cy="869238"/>
            </a:xfrm>
          </p:grpSpPr>
          <p:sp>
            <p:nvSpPr>
              <p:cNvPr id="19" name="文本框 31"/>
              <p:cNvSpPr txBox="1"/>
              <p:nvPr/>
            </p:nvSpPr>
            <p:spPr>
              <a:xfrm>
                <a:off x="1136195" y="2091953"/>
                <a:ext cx="1272143" cy="430887"/>
              </a:xfrm>
              <a:prstGeom prst="rect">
                <a:avLst/>
              </a:prstGeom>
              <a:noFill/>
            </p:spPr>
            <p:txBody>
              <a:bodyPr wrap="non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500" b="1" dirty="0">
                    <a:solidFill>
                      <a:schemeClr val="tx1">
                        <a:lumMod val="65000"/>
                        <a:lumOff val="35000"/>
                      </a:schemeClr>
                    </a:solidFill>
                    <a:cs typeface="+mn-ea"/>
                    <a:sym typeface="+mn-lt"/>
                  </a:rPr>
                  <a:t>核心目标</a:t>
                </a:r>
              </a:p>
            </p:txBody>
          </p:sp>
          <p:sp>
            <p:nvSpPr>
              <p:cNvPr id="20" name="文本框 32"/>
              <p:cNvSpPr txBox="1"/>
              <p:nvPr/>
            </p:nvSpPr>
            <p:spPr>
              <a:xfrm>
                <a:off x="1136195" y="2407193"/>
                <a:ext cx="3689804" cy="553998"/>
              </a:xfrm>
              <a:prstGeom prst="rect">
                <a:avLst/>
              </a:prstGeom>
              <a:noFill/>
            </p:spPr>
            <p:txBody>
              <a:bodyPr wrap="squar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lang="zh-CN" altLang="en-US" sz="1050" dirty="0"/>
                  <a:t>旧式高校社团待新，智能加持，</a:t>
                </a:r>
                <a:endParaRPr lang="en-US" altLang="zh-CN" sz="1050" dirty="0"/>
              </a:p>
              <a:p>
                <a:pPr lvl="0" algn="just">
                  <a:defRPr/>
                </a:pPr>
                <a:r>
                  <a:rPr lang="zh-CN" altLang="en-US" sz="1050" dirty="0"/>
                  <a:t>便可活力重生。</a:t>
                </a:r>
                <a:endParaRPr lang="zh-CN" altLang="en-US" sz="1050" dirty="0">
                  <a:solidFill>
                    <a:prstClr val="black">
                      <a:lumMod val="75000"/>
                      <a:lumOff val="25000"/>
                    </a:prstClr>
                  </a:solidFill>
                  <a:cs typeface="+mn-ea"/>
                  <a:sym typeface="+mn-lt"/>
                </a:endParaRPr>
              </a:p>
            </p:txBody>
          </p:sp>
        </p:grpSp>
        <p:sp>
          <p:nvSpPr>
            <p:cNvPr id="18" name="椭圆 30"/>
            <p:cNvSpPr/>
            <p:nvPr/>
          </p:nvSpPr>
          <p:spPr>
            <a:xfrm>
              <a:off x="6931649" y="2374590"/>
              <a:ext cx="306134" cy="36561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grpSp>
      <p:pic>
        <p:nvPicPr>
          <p:cNvPr id="21" name="图片占位符 9"/>
          <p:cNvPicPr>
            <a:picLocks noChangeAspect="1"/>
          </p:cNvPicPr>
          <p:nvPr/>
        </p:nvPicPr>
        <p:blipFill>
          <a:blip r:embed="rId4" cstate="screen"/>
          <a:srcRect/>
          <a:stretch>
            <a:fillRect/>
          </a:stretch>
        </p:blipFill>
        <p:spPr>
          <a:xfrm>
            <a:off x="1138173" y="1603626"/>
            <a:ext cx="3435136" cy="1940564"/>
          </a:xfrm>
          <a:custGeom>
            <a:avLst/>
            <a:gdLst>
              <a:gd name="connsiteX0" fmla="*/ 0 w 4580181"/>
              <a:gd name="connsiteY0" fmla="*/ 0 h 2587419"/>
              <a:gd name="connsiteX1" fmla="*/ 4580181 w 4580181"/>
              <a:gd name="connsiteY1" fmla="*/ 0 h 2587419"/>
              <a:gd name="connsiteX2" fmla="*/ 4580181 w 4580181"/>
              <a:gd name="connsiteY2" fmla="*/ 2587419 h 2587419"/>
              <a:gd name="connsiteX3" fmla="*/ 0 w 4580181"/>
              <a:gd name="connsiteY3" fmla="*/ 2587419 h 2587419"/>
            </a:gdLst>
            <a:ahLst/>
            <a:cxnLst>
              <a:cxn ang="0">
                <a:pos x="connsiteX0" y="connsiteY0"/>
              </a:cxn>
              <a:cxn ang="0">
                <a:pos x="connsiteX1" y="connsiteY1"/>
              </a:cxn>
              <a:cxn ang="0">
                <a:pos x="connsiteX2" y="connsiteY2"/>
              </a:cxn>
              <a:cxn ang="0">
                <a:pos x="connsiteX3" y="connsiteY3"/>
              </a:cxn>
            </a:cxnLst>
            <a:rect l="l" t="t" r="r" b="b"/>
            <a:pathLst>
              <a:path w="4580181" h="2587419">
                <a:moveTo>
                  <a:pt x="0" y="0"/>
                </a:moveTo>
                <a:lnTo>
                  <a:pt x="4580181" y="0"/>
                </a:lnTo>
                <a:lnTo>
                  <a:pt x="4580181" y="2587419"/>
                </a:lnTo>
                <a:lnTo>
                  <a:pt x="0" y="2587419"/>
                </a:lnTo>
                <a:close/>
              </a:path>
            </a:pathLst>
          </a:custGeom>
        </p:spPr>
      </p:pic>
      <p:pic>
        <p:nvPicPr>
          <p:cNvPr id="22" name="Picture 64"/>
          <p:cNvPicPr>
            <a:picLocks noChangeAspect="1"/>
          </p:cNvPicPr>
          <p:nvPr/>
        </p:nvPicPr>
        <p:blipFill>
          <a:blip r:embed="rId5" cstate="screen"/>
          <a:srcRect/>
          <a:stretch>
            <a:fillRect/>
          </a:stretch>
        </p:blipFill>
        <p:spPr bwMode="auto">
          <a:xfrm>
            <a:off x="2964591" y="1416522"/>
            <a:ext cx="1944271" cy="32119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900" decel="100000" fill="hold"/>
                                        <p:tgtEl>
                                          <p:spTgt spid="2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900" decel="100000" fill="hold"/>
                                        <p:tgtEl>
                                          <p:spTgt spid="2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1415772"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市场痛点</a:t>
            </a:r>
          </a:p>
        </p:txBody>
      </p:sp>
      <p:sp>
        <p:nvSpPr>
          <p:cNvPr id="5" name="Text Placeholder 32"/>
          <p:cNvSpPr txBox="1"/>
          <p:nvPr/>
        </p:nvSpPr>
        <p:spPr>
          <a:xfrm>
            <a:off x="6742380" y="1799455"/>
            <a:ext cx="1409600" cy="396550"/>
          </a:xfrm>
          <a:prstGeom prst="rect">
            <a:avLst/>
          </a:prstGeom>
        </p:spPr>
        <p:txBody>
          <a:bodyPr lIns="0" tIns="0" rIns="0" bIns="0">
            <a:noAutofit/>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750" dirty="0">
                <a:solidFill>
                  <a:schemeClr val="tx1">
                    <a:lumMod val="65000"/>
                    <a:lumOff val="35000"/>
                  </a:schemeClr>
                </a:solidFill>
                <a:latin typeface="+mn-lt"/>
                <a:cs typeface="+mn-ea"/>
                <a:sym typeface="+mn-lt"/>
              </a:rPr>
              <a:t>传统管理模式繁琐，活动策划与执行耗时耗力。</a:t>
            </a:r>
            <a:endParaRPr lang="en-US" sz="750" dirty="0">
              <a:solidFill>
                <a:schemeClr val="tx1">
                  <a:lumMod val="65000"/>
                  <a:lumOff val="35000"/>
                </a:schemeClr>
              </a:solidFill>
              <a:latin typeface="+mn-lt"/>
              <a:cs typeface="+mn-ea"/>
              <a:sym typeface="+mn-lt"/>
            </a:endParaRPr>
          </a:p>
        </p:txBody>
      </p:sp>
      <p:sp>
        <p:nvSpPr>
          <p:cNvPr id="6" name="Text Placeholder 33"/>
          <p:cNvSpPr txBox="1"/>
          <p:nvPr/>
        </p:nvSpPr>
        <p:spPr>
          <a:xfrm>
            <a:off x="6742381" y="1632620"/>
            <a:ext cx="1409599" cy="172664"/>
          </a:xfrm>
          <a:prstGeom prst="rect">
            <a:avLst/>
          </a:prstGeom>
        </p:spPr>
        <p:txBody>
          <a:bodyPr lIns="0" tIns="0" rIns="0" bIns="0">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050" b="1" dirty="0">
                <a:solidFill>
                  <a:schemeClr val="tx1">
                    <a:lumMod val="65000"/>
                    <a:lumOff val="35000"/>
                  </a:schemeClr>
                </a:solidFill>
                <a:latin typeface="+mn-lt"/>
                <a:cs typeface="+mn-ea"/>
                <a:sym typeface="+mn-lt"/>
              </a:rPr>
              <a:t>运营效率低</a:t>
            </a:r>
          </a:p>
        </p:txBody>
      </p:sp>
      <p:sp>
        <p:nvSpPr>
          <p:cNvPr id="7" name="Text Placeholder 32"/>
          <p:cNvSpPr txBox="1"/>
          <p:nvPr/>
        </p:nvSpPr>
        <p:spPr>
          <a:xfrm>
            <a:off x="6742380" y="2691533"/>
            <a:ext cx="1409600" cy="396550"/>
          </a:xfrm>
          <a:prstGeom prst="rect">
            <a:avLst/>
          </a:prstGeom>
        </p:spPr>
        <p:txBody>
          <a:bodyPr lIns="0" tIns="0" rIns="0" bIns="0">
            <a:noAutofit/>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750" dirty="0">
                <a:solidFill>
                  <a:schemeClr val="tx1">
                    <a:lumMod val="65000"/>
                    <a:lumOff val="35000"/>
                  </a:schemeClr>
                </a:solidFill>
                <a:latin typeface="+mn-lt"/>
                <a:cs typeface="+mn-ea"/>
                <a:sym typeface="+mn-lt"/>
              </a:rPr>
              <a:t> 推广方式受限，社团活动影响力难以有效扩大。</a:t>
            </a:r>
            <a:endParaRPr lang="en-US" sz="750" dirty="0">
              <a:solidFill>
                <a:schemeClr val="tx1">
                  <a:lumMod val="65000"/>
                  <a:lumOff val="35000"/>
                </a:schemeClr>
              </a:solidFill>
              <a:latin typeface="+mn-lt"/>
              <a:cs typeface="+mn-ea"/>
              <a:sym typeface="+mn-lt"/>
            </a:endParaRPr>
          </a:p>
        </p:txBody>
      </p:sp>
      <p:sp>
        <p:nvSpPr>
          <p:cNvPr id="8" name="Text Placeholder 33"/>
          <p:cNvSpPr txBox="1"/>
          <p:nvPr/>
        </p:nvSpPr>
        <p:spPr>
          <a:xfrm>
            <a:off x="6742381" y="2524698"/>
            <a:ext cx="1409599" cy="172664"/>
          </a:xfrm>
          <a:prstGeom prst="rect">
            <a:avLst/>
          </a:prstGeom>
        </p:spPr>
        <p:txBody>
          <a:bodyPr lIns="0" tIns="0" rIns="0" bIns="0">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050" b="1" dirty="0">
                <a:solidFill>
                  <a:schemeClr val="tx1">
                    <a:lumMod val="65000"/>
                    <a:lumOff val="35000"/>
                  </a:schemeClr>
                </a:solidFill>
                <a:latin typeface="+mn-lt"/>
                <a:cs typeface="+mn-ea"/>
                <a:sym typeface="+mn-lt"/>
              </a:rPr>
              <a:t>宣传渠道弱</a:t>
            </a:r>
          </a:p>
        </p:txBody>
      </p:sp>
      <p:sp>
        <p:nvSpPr>
          <p:cNvPr id="9" name="Text Placeholder 32"/>
          <p:cNvSpPr txBox="1"/>
          <p:nvPr/>
        </p:nvSpPr>
        <p:spPr>
          <a:xfrm>
            <a:off x="6742380" y="3639090"/>
            <a:ext cx="1409600" cy="396550"/>
          </a:xfrm>
          <a:prstGeom prst="rect">
            <a:avLst/>
          </a:prstGeom>
        </p:spPr>
        <p:txBody>
          <a:bodyPr lIns="0" tIns="0" rIns="0" bIns="0">
            <a:noAutofit/>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750" dirty="0">
                <a:solidFill>
                  <a:schemeClr val="tx1">
                    <a:lumMod val="65000"/>
                    <a:lumOff val="35000"/>
                  </a:schemeClr>
                </a:solidFill>
                <a:latin typeface="+mn-lt"/>
                <a:cs typeface="+mn-ea"/>
                <a:sym typeface="+mn-lt"/>
              </a:rPr>
              <a:t> 依赖手动维护群聊，耗费大量精力，易生错漏。</a:t>
            </a:r>
            <a:endParaRPr lang="en-US" sz="750" dirty="0">
              <a:solidFill>
                <a:schemeClr val="tx1">
                  <a:lumMod val="65000"/>
                  <a:lumOff val="35000"/>
                </a:schemeClr>
              </a:solidFill>
              <a:latin typeface="+mn-lt"/>
              <a:cs typeface="+mn-ea"/>
              <a:sym typeface="+mn-lt"/>
            </a:endParaRPr>
          </a:p>
        </p:txBody>
      </p:sp>
      <p:sp>
        <p:nvSpPr>
          <p:cNvPr id="10" name="Text Placeholder 33"/>
          <p:cNvSpPr txBox="1"/>
          <p:nvPr/>
        </p:nvSpPr>
        <p:spPr>
          <a:xfrm>
            <a:off x="6742381" y="3472255"/>
            <a:ext cx="1409599" cy="172664"/>
          </a:xfrm>
          <a:prstGeom prst="rect">
            <a:avLst/>
          </a:prstGeom>
        </p:spPr>
        <p:txBody>
          <a:bodyPr lIns="0" tIns="0" rIns="0" bIns="0">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050" b="1" dirty="0">
                <a:solidFill>
                  <a:schemeClr val="tx1">
                    <a:lumMod val="65000"/>
                    <a:lumOff val="35000"/>
                  </a:schemeClr>
                </a:solidFill>
                <a:latin typeface="+mn-lt"/>
                <a:cs typeface="+mn-ea"/>
                <a:sym typeface="+mn-lt"/>
              </a:rPr>
              <a:t>管理效率差</a:t>
            </a:r>
          </a:p>
        </p:txBody>
      </p:sp>
      <p:sp>
        <p:nvSpPr>
          <p:cNvPr id="11" name="Text Placeholder 32"/>
          <p:cNvSpPr txBox="1"/>
          <p:nvPr/>
        </p:nvSpPr>
        <p:spPr>
          <a:xfrm>
            <a:off x="1452123" y="1799455"/>
            <a:ext cx="1409600" cy="396550"/>
          </a:xfrm>
          <a:prstGeom prst="rect">
            <a:avLst/>
          </a:prstGeom>
        </p:spPr>
        <p:txBody>
          <a:bodyPr lIns="0" tIns="0" rIns="0" bIns="0">
            <a:noAutofit/>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750" dirty="0">
                <a:solidFill>
                  <a:schemeClr val="tx1">
                    <a:lumMod val="65000"/>
                    <a:lumOff val="35000"/>
                  </a:schemeClr>
                </a:solidFill>
                <a:latin typeface="+mn-lt"/>
                <a:cs typeface="+mn-ea"/>
                <a:sym typeface="+mn-lt"/>
              </a:rPr>
              <a:t>学生对现有社团信息知之甚少，难以发现心仪之选。</a:t>
            </a:r>
            <a:endParaRPr lang="en-US" sz="750" dirty="0">
              <a:solidFill>
                <a:schemeClr val="tx1">
                  <a:lumMod val="65000"/>
                  <a:lumOff val="35000"/>
                </a:schemeClr>
              </a:solidFill>
              <a:latin typeface="+mn-lt"/>
              <a:cs typeface="+mn-ea"/>
              <a:sym typeface="+mn-lt"/>
            </a:endParaRPr>
          </a:p>
        </p:txBody>
      </p:sp>
      <p:sp>
        <p:nvSpPr>
          <p:cNvPr id="12" name="Text Placeholder 33"/>
          <p:cNvSpPr txBox="1"/>
          <p:nvPr/>
        </p:nvSpPr>
        <p:spPr>
          <a:xfrm>
            <a:off x="1452124" y="1632620"/>
            <a:ext cx="1409599" cy="172664"/>
          </a:xfrm>
          <a:prstGeom prst="rect">
            <a:avLst/>
          </a:prstGeom>
        </p:spPr>
        <p:txBody>
          <a:bodyPr lIns="0" tIns="0" rIns="0" bIns="0">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050" b="1" dirty="0">
                <a:solidFill>
                  <a:schemeClr val="tx1">
                    <a:lumMod val="65000"/>
                    <a:lumOff val="35000"/>
                  </a:schemeClr>
                </a:solidFill>
                <a:latin typeface="+mn-lt"/>
                <a:cs typeface="+mn-ea"/>
                <a:sym typeface="+mn-lt"/>
              </a:rPr>
              <a:t>寻找社团难</a:t>
            </a:r>
          </a:p>
        </p:txBody>
      </p:sp>
      <p:sp>
        <p:nvSpPr>
          <p:cNvPr id="13" name="Text Placeholder 32"/>
          <p:cNvSpPr txBox="1"/>
          <p:nvPr/>
        </p:nvSpPr>
        <p:spPr>
          <a:xfrm>
            <a:off x="1452123" y="2691533"/>
            <a:ext cx="1409600" cy="396550"/>
          </a:xfrm>
          <a:prstGeom prst="rect">
            <a:avLst/>
          </a:prstGeom>
        </p:spPr>
        <p:txBody>
          <a:bodyPr lIns="0" tIns="0" rIns="0" bIns="0">
            <a:noAutofit/>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750" dirty="0">
                <a:solidFill>
                  <a:schemeClr val="tx1">
                    <a:lumMod val="65000"/>
                    <a:lumOff val="35000"/>
                  </a:schemeClr>
                </a:solidFill>
                <a:latin typeface="+mn-lt"/>
                <a:cs typeface="+mn-ea"/>
                <a:sym typeface="+mn-lt"/>
              </a:rPr>
              <a:t>缺乏有效指引，新生入社后常感疏离，融入不易。</a:t>
            </a:r>
            <a:endParaRPr lang="en-US" sz="750" dirty="0">
              <a:solidFill>
                <a:schemeClr val="tx1">
                  <a:lumMod val="65000"/>
                  <a:lumOff val="35000"/>
                </a:schemeClr>
              </a:solidFill>
              <a:latin typeface="+mn-lt"/>
              <a:cs typeface="+mn-ea"/>
              <a:sym typeface="+mn-lt"/>
            </a:endParaRPr>
          </a:p>
        </p:txBody>
      </p:sp>
      <p:sp>
        <p:nvSpPr>
          <p:cNvPr id="14" name="Text Placeholder 33"/>
          <p:cNvSpPr txBox="1"/>
          <p:nvPr/>
        </p:nvSpPr>
        <p:spPr>
          <a:xfrm>
            <a:off x="1452124" y="2524698"/>
            <a:ext cx="1409599" cy="172664"/>
          </a:xfrm>
          <a:prstGeom prst="rect">
            <a:avLst/>
          </a:prstGeom>
        </p:spPr>
        <p:txBody>
          <a:bodyPr lIns="0" tIns="0" rIns="0" bIns="0">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050" b="1" dirty="0">
                <a:solidFill>
                  <a:schemeClr val="tx1">
                    <a:lumMod val="65000"/>
                    <a:lumOff val="35000"/>
                  </a:schemeClr>
                </a:solidFill>
                <a:latin typeface="+mn-lt"/>
                <a:cs typeface="+mn-ea"/>
                <a:sym typeface="+mn-lt"/>
              </a:rPr>
              <a:t>融入社团慢</a:t>
            </a:r>
          </a:p>
        </p:txBody>
      </p:sp>
      <p:sp>
        <p:nvSpPr>
          <p:cNvPr id="15" name="Text Placeholder 32"/>
          <p:cNvSpPr txBox="1"/>
          <p:nvPr/>
        </p:nvSpPr>
        <p:spPr>
          <a:xfrm>
            <a:off x="1452123" y="3639090"/>
            <a:ext cx="1409600" cy="396550"/>
          </a:xfrm>
          <a:prstGeom prst="rect">
            <a:avLst/>
          </a:prstGeom>
        </p:spPr>
        <p:txBody>
          <a:bodyPr lIns="0" tIns="0" rIns="0" bIns="0">
            <a:noAutofit/>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750" dirty="0">
                <a:solidFill>
                  <a:schemeClr val="tx1">
                    <a:lumMod val="65000"/>
                    <a:lumOff val="35000"/>
                  </a:schemeClr>
                </a:solidFill>
                <a:latin typeface="+mn-lt"/>
                <a:cs typeface="+mn-ea"/>
                <a:sym typeface="+mn-lt"/>
              </a:rPr>
              <a:t>多渠道分散信息，难以全面了解与参与社团活动。</a:t>
            </a:r>
            <a:endParaRPr lang="en-US" sz="750" dirty="0">
              <a:solidFill>
                <a:schemeClr val="tx1">
                  <a:lumMod val="65000"/>
                  <a:lumOff val="35000"/>
                </a:schemeClr>
              </a:solidFill>
              <a:latin typeface="+mn-lt"/>
              <a:cs typeface="+mn-ea"/>
              <a:sym typeface="+mn-lt"/>
            </a:endParaRPr>
          </a:p>
        </p:txBody>
      </p:sp>
      <p:sp>
        <p:nvSpPr>
          <p:cNvPr id="16" name="Text Placeholder 33"/>
          <p:cNvSpPr txBox="1"/>
          <p:nvPr/>
        </p:nvSpPr>
        <p:spPr>
          <a:xfrm>
            <a:off x="1452124" y="3472255"/>
            <a:ext cx="1409599" cy="172664"/>
          </a:xfrm>
          <a:prstGeom prst="rect">
            <a:avLst/>
          </a:prstGeom>
        </p:spPr>
        <p:txBody>
          <a:bodyPr lIns="0" tIns="0" rIns="0" bIns="0">
            <a:scene3d>
              <a:camera prst="orthographicFront"/>
              <a:lightRig rig="threePt" dir="t"/>
            </a:scene3d>
            <a:sp3d contourW="127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050" b="1" dirty="0">
                <a:solidFill>
                  <a:schemeClr val="tx1">
                    <a:lumMod val="65000"/>
                    <a:lumOff val="35000"/>
                  </a:schemeClr>
                </a:solidFill>
                <a:latin typeface="+mn-lt"/>
                <a:cs typeface="+mn-ea"/>
                <a:sym typeface="+mn-lt"/>
              </a:rPr>
              <a:t>信息碎片化</a:t>
            </a:r>
          </a:p>
        </p:txBody>
      </p:sp>
      <p:grpSp>
        <p:nvGrpSpPr>
          <p:cNvPr id="17" name="组合 16"/>
          <p:cNvGrpSpPr/>
          <p:nvPr/>
        </p:nvGrpSpPr>
        <p:grpSpPr>
          <a:xfrm>
            <a:off x="3393745" y="1505986"/>
            <a:ext cx="2314730" cy="2576157"/>
            <a:chOff x="4524992" y="2007981"/>
            <a:chExt cx="3086307" cy="3434876"/>
          </a:xfrm>
        </p:grpSpPr>
        <p:grpSp>
          <p:nvGrpSpPr>
            <p:cNvPr id="18" name="组合 17"/>
            <p:cNvGrpSpPr/>
            <p:nvPr/>
          </p:nvGrpSpPr>
          <p:grpSpPr>
            <a:xfrm>
              <a:off x="4524992" y="2007981"/>
              <a:ext cx="3086307" cy="3434876"/>
              <a:chOff x="4524992" y="1906382"/>
              <a:chExt cx="3086307" cy="3434876"/>
            </a:xfrm>
          </p:grpSpPr>
          <p:sp>
            <p:nvSpPr>
              <p:cNvPr id="35" name="空心弧 34"/>
              <p:cNvSpPr/>
              <p:nvPr/>
            </p:nvSpPr>
            <p:spPr>
              <a:xfrm>
                <a:off x="4737276" y="2292950"/>
                <a:ext cx="2661740" cy="2661740"/>
              </a:xfrm>
              <a:prstGeom prst="blockArc">
                <a:avLst>
                  <a:gd name="adj1" fmla="val 12600000"/>
                  <a:gd name="adj2" fmla="val 16200000"/>
                  <a:gd name="adj3" fmla="val 4507"/>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sz="1015">
                  <a:cs typeface="+mn-ea"/>
                  <a:sym typeface="+mn-lt"/>
                </a:endParaRPr>
              </a:p>
            </p:txBody>
          </p:sp>
          <p:sp>
            <p:nvSpPr>
              <p:cNvPr id="36" name="空心弧 35"/>
              <p:cNvSpPr/>
              <p:nvPr/>
            </p:nvSpPr>
            <p:spPr>
              <a:xfrm>
                <a:off x="4737276" y="2292950"/>
                <a:ext cx="2661740" cy="2661740"/>
              </a:xfrm>
              <a:prstGeom prst="blockArc">
                <a:avLst>
                  <a:gd name="adj1" fmla="val 9000000"/>
                  <a:gd name="adj2" fmla="val 12600000"/>
                  <a:gd name="adj3" fmla="val 4507"/>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sz="1015">
                  <a:cs typeface="+mn-ea"/>
                  <a:sym typeface="+mn-lt"/>
                </a:endParaRPr>
              </a:p>
            </p:txBody>
          </p:sp>
          <p:sp>
            <p:nvSpPr>
              <p:cNvPr id="37" name="空心弧 36"/>
              <p:cNvSpPr/>
              <p:nvPr/>
            </p:nvSpPr>
            <p:spPr>
              <a:xfrm>
                <a:off x="4737276" y="2292950"/>
                <a:ext cx="2661740" cy="2661740"/>
              </a:xfrm>
              <a:prstGeom prst="blockArc">
                <a:avLst>
                  <a:gd name="adj1" fmla="val 5400000"/>
                  <a:gd name="adj2" fmla="val 9000000"/>
                  <a:gd name="adj3" fmla="val 4507"/>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sz="1015">
                  <a:cs typeface="+mn-ea"/>
                  <a:sym typeface="+mn-lt"/>
                </a:endParaRPr>
              </a:p>
            </p:txBody>
          </p:sp>
          <p:sp>
            <p:nvSpPr>
              <p:cNvPr id="38" name="空心弧 37"/>
              <p:cNvSpPr/>
              <p:nvPr/>
            </p:nvSpPr>
            <p:spPr>
              <a:xfrm>
                <a:off x="4737276" y="2292950"/>
                <a:ext cx="2661740" cy="2661740"/>
              </a:xfrm>
              <a:prstGeom prst="blockArc">
                <a:avLst>
                  <a:gd name="adj1" fmla="val 1800000"/>
                  <a:gd name="adj2" fmla="val 5400000"/>
                  <a:gd name="adj3" fmla="val 4507"/>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sz="1015">
                  <a:cs typeface="+mn-ea"/>
                  <a:sym typeface="+mn-lt"/>
                </a:endParaRPr>
              </a:p>
            </p:txBody>
          </p:sp>
          <p:sp>
            <p:nvSpPr>
              <p:cNvPr id="39" name="空心弧 38"/>
              <p:cNvSpPr/>
              <p:nvPr/>
            </p:nvSpPr>
            <p:spPr>
              <a:xfrm>
                <a:off x="4737276" y="2292950"/>
                <a:ext cx="2661740" cy="2661740"/>
              </a:xfrm>
              <a:prstGeom prst="blockArc">
                <a:avLst>
                  <a:gd name="adj1" fmla="val 19800000"/>
                  <a:gd name="adj2" fmla="val 1800000"/>
                  <a:gd name="adj3" fmla="val 4507"/>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sz="1015">
                  <a:cs typeface="+mn-ea"/>
                  <a:sym typeface="+mn-lt"/>
                </a:endParaRPr>
              </a:p>
            </p:txBody>
          </p:sp>
          <p:sp>
            <p:nvSpPr>
              <p:cNvPr id="40" name="空心弧 39"/>
              <p:cNvSpPr/>
              <p:nvPr/>
            </p:nvSpPr>
            <p:spPr>
              <a:xfrm>
                <a:off x="4737276" y="2292950"/>
                <a:ext cx="2661740" cy="2661740"/>
              </a:xfrm>
              <a:prstGeom prst="blockArc">
                <a:avLst>
                  <a:gd name="adj1" fmla="val 16200000"/>
                  <a:gd name="adj2" fmla="val 19800000"/>
                  <a:gd name="adj3" fmla="val 4507"/>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sz="1015">
                  <a:cs typeface="+mn-ea"/>
                  <a:sym typeface="+mn-lt"/>
                </a:endParaRPr>
              </a:p>
            </p:txBody>
          </p:sp>
          <p:sp>
            <p:nvSpPr>
              <p:cNvPr id="41" name="任意多边形 40"/>
              <p:cNvSpPr/>
              <p:nvPr/>
            </p:nvSpPr>
            <p:spPr>
              <a:xfrm>
                <a:off x="5473060" y="3028734"/>
                <a:ext cx="1190172" cy="1190172"/>
              </a:xfrm>
              <a:custGeom>
                <a:avLst/>
                <a:gdLst>
                  <a:gd name="connsiteX0" fmla="*/ 0 w 1190172"/>
                  <a:gd name="connsiteY0" fmla="*/ 595086 h 1190172"/>
                  <a:gd name="connsiteX1" fmla="*/ 595086 w 1190172"/>
                  <a:gd name="connsiteY1" fmla="*/ 0 h 1190172"/>
                  <a:gd name="connsiteX2" fmla="*/ 1190172 w 1190172"/>
                  <a:gd name="connsiteY2" fmla="*/ 595086 h 1190172"/>
                  <a:gd name="connsiteX3" fmla="*/ 595086 w 1190172"/>
                  <a:gd name="connsiteY3" fmla="*/ 1190172 h 1190172"/>
                  <a:gd name="connsiteX4" fmla="*/ 0 w 1190172"/>
                  <a:gd name="connsiteY4" fmla="*/ 595086 h 119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172" h="1190172">
                    <a:moveTo>
                      <a:pt x="0" y="595086"/>
                    </a:moveTo>
                    <a:cubicBezTo>
                      <a:pt x="0" y="266429"/>
                      <a:pt x="266429" y="0"/>
                      <a:pt x="595086" y="0"/>
                    </a:cubicBezTo>
                    <a:cubicBezTo>
                      <a:pt x="923743" y="0"/>
                      <a:pt x="1190172" y="266429"/>
                      <a:pt x="1190172" y="595086"/>
                    </a:cubicBezTo>
                    <a:cubicBezTo>
                      <a:pt x="1190172" y="923743"/>
                      <a:pt x="923743" y="1190172"/>
                      <a:pt x="595086" y="1190172"/>
                    </a:cubicBezTo>
                    <a:cubicBezTo>
                      <a:pt x="266429" y="1190172"/>
                      <a:pt x="0" y="923743"/>
                      <a:pt x="0" y="595086"/>
                    </a:cubicBezTo>
                    <a:close/>
                  </a:path>
                </a:pathLst>
              </a:custGeom>
              <a:solidFill>
                <a:srgbClr val="DA1D2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0723" tIns="130723" rIns="130723" bIns="130723" numCol="1" spcCol="1270" anchor="ctr" anchorCtr="0">
                <a:noAutofit/>
                <a:scene3d>
                  <a:camera prst="orthographicFront"/>
                  <a:lightRig rig="threePt" dir="t"/>
                </a:scene3d>
                <a:sp3d contourW="12700"/>
              </a:bodyPr>
              <a:lstStyle/>
              <a:p>
                <a:pPr algn="ctr" defTabSz="666750">
                  <a:spcBef>
                    <a:spcPct val="0"/>
                  </a:spcBef>
                </a:pPr>
                <a:r>
                  <a:rPr lang="zh-CN" altLang="en-US" sz="1500" dirty="0">
                    <a:cs typeface="+mn-ea"/>
                    <a:sym typeface="+mn-lt"/>
                  </a:rPr>
                  <a:t>痛点</a:t>
                </a:r>
                <a:endParaRPr lang="en-US" altLang="zh-CN" sz="1500" dirty="0">
                  <a:cs typeface="+mn-ea"/>
                  <a:sym typeface="+mn-lt"/>
                </a:endParaRPr>
              </a:p>
              <a:p>
                <a:pPr algn="ctr" defTabSz="666750">
                  <a:spcBef>
                    <a:spcPct val="0"/>
                  </a:spcBef>
                </a:pPr>
                <a:r>
                  <a:rPr lang="zh-CN" altLang="en-US" sz="1500" dirty="0">
                    <a:cs typeface="+mn-ea"/>
                    <a:sym typeface="+mn-lt"/>
                  </a:rPr>
                  <a:t>分析</a:t>
                </a:r>
                <a:endParaRPr lang="en-US" sz="825" dirty="0">
                  <a:cs typeface="+mn-ea"/>
                  <a:sym typeface="+mn-lt"/>
                </a:endParaRPr>
              </a:p>
            </p:txBody>
          </p:sp>
          <p:sp>
            <p:nvSpPr>
              <p:cNvPr id="42" name="任意多边形 41"/>
              <p:cNvSpPr/>
              <p:nvPr/>
            </p:nvSpPr>
            <p:spPr>
              <a:xfrm>
                <a:off x="5651586" y="1906382"/>
                <a:ext cx="833120" cy="833120"/>
              </a:xfrm>
              <a:custGeom>
                <a:avLst/>
                <a:gdLst>
                  <a:gd name="connsiteX0" fmla="*/ 0 w 833120"/>
                  <a:gd name="connsiteY0" fmla="*/ 416560 h 833120"/>
                  <a:gd name="connsiteX1" fmla="*/ 416560 w 833120"/>
                  <a:gd name="connsiteY1" fmla="*/ 0 h 833120"/>
                  <a:gd name="connsiteX2" fmla="*/ 833120 w 833120"/>
                  <a:gd name="connsiteY2" fmla="*/ 416560 h 833120"/>
                  <a:gd name="connsiteX3" fmla="*/ 416560 w 833120"/>
                  <a:gd name="connsiteY3" fmla="*/ 833120 h 833120"/>
                  <a:gd name="connsiteX4" fmla="*/ 0 w 833120"/>
                  <a:gd name="connsiteY4" fmla="*/ 41656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0" h="833120">
                    <a:moveTo>
                      <a:pt x="0" y="416560"/>
                    </a:moveTo>
                    <a:cubicBezTo>
                      <a:pt x="0" y="186500"/>
                      <a:pt x="186500" y="0"/>
                      <a:pt x="416560" y="0"/>
                    </a:cubicBezTo>
                    <a:cubicBezTo>
                      <a:pt x="646620" y="0"/>
                      <a:pt x="833120" y="186500"/>
                      <a:pt x="833120" y="416560"/>
                    </a:cubicBezTo>
                    <a:cubicBezTo>
                      <a:pt x="833120" y="646620"/>
                      <a:pt x="646620" y="833120"/>
                      <a:pt x="416560" y="833120"/>
                    </a:cubicBezTo>
                    <a:cubicBezTo>
                      <a:pt x="186500" y="833120"/>
                      <a:pt x="0" y="646620"/>
                      <a:pt x="0" y="416560"/>
                    </a:cubicBezTo>
                    <a:close/>
                  </a:path>
                </a:pathLst>
              </a:custGeom>
              <a:solidFill>
                <a:srgbClr val="DA1D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66" tIns="114366" rIns="114366" bIns="114366" numCol="1" spcCol="1270" anchor="ctr" anchorCtr="0">
                <a:noAutofit/>
                <a:scene3d>
                  <a:camera prst="orthographicFront"/>
                  <a:lightRig rig="threePt" dir="t"/>
                </a:scene3d>
                <a:sp3d contourW="12700"/>
              </a:bodyPr>
              <a:lstStyle/>
              <a:p>
                <a:pPr algn="ctr" defTabSz="800100">
                  <a:lnSpc>
                    <a:spcPct val="90000"/>
                  </a:lnSpc>
                  <a:spcBef>
                    <a:spcPct val="0"/>
                  </a:spcBef>
                  <a:spcAft>
                    <a:spcPct val="35000"/>
                  </a:spcAft>
                </a:pPr>
                <a:endParaRPr lang="en-US" sz="1800" dirty="0">
                  <a:cs typeface="+mn-ea"/>
                  <a:sym typeface="+mn-lt"/>
                </a:endParaRPr>
              </a:p>
            </p:txBody>
          </p:sp>
          <p:sp>
            <p:nvSpPr>
              <p:cNvPr id="43" name="任意多边形 42"/>
              <p:cNvSpPr/>
              <p:nvPr/>
            </p:nvSpPr>
            <p:spPr>
              <a:xfrm>
                <a:off x="6778179" y="2556821"/>
                <a:ext cx="833120" cy="833120"/>
              </a:xfrm>
              <a:custGeom>
                <a:avLst/>
                <a:gdLst>
                  <a:gd name="connsiteX0" fmla="*/ 0 w 833120"/>
                  <a:gd name="connsiteY0" fmla="*/ 416560 h 833120"/>
                  <a:gd name="connsiteX1" fmla="*/ 416560 w 833120"/>
                  <a:gd name="connsiteY1" fmla="*/ 0 h 833120"/>
                  <a:gd name="connsiteX2" fmla="*/ 833120 w 833120"/>
                  <a:gd name="connsiteY2" fmla="*/ 416560 h 833120"/>
                  <a:gd name="connsiteX3" fmla="*/ 416560 w 833120"/>
                  <a:gd name="connsiteY3" fmla="*/ 833120 h 833120"/>
                  <a:gd name="connsiteX4" fmla="*/ 0 w 833120"/>
                  <a:gd name="connsiteY4" fmla="*/ 41656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0" h="833120">
                    <a:moveTo>
                      <a:pt x="0" y="416560"/>
                    </a:moveTo>
                    <a:cubicBezTo>
                      <a:pt x="0" y="186500"/>
                      <a:pt x="186500" y="0"/>
                      <a:pt x="416560" y="0"/>
                    </a:cubicBezTo>
                    <a:cubicBezTo>
                      <a:pt x="646620" y="0"/>
                      <a:pt x="833120" y="186500"/>
                      <a:pt x="833120" y="416560"/>
                    </a:cubicBezTo>
                    <a:cubicBezTo>
                      <a:pt x="833120" y="646620"/>
                      <a:pt x="646620" y="833120"/>
                      <a:pt x="416560" y="833120"/>
                    </a:cubicBezTo>
                    <a:cubicBezTo>
                      <a:pt x="186500" y="833120"/>
                      <a:pt x="0" y="646620"/>
                      <a:pt x="0" y="416560"/>
                    </a:cubicBezTo>
                    <a:close/>
                  </a:path>
                </a:pathLst>
              </a:custGeom>
              <a:solidFill>
                <a:srgbClr val="DA1D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66" tIns="114366" rIns="114366" bIns="114366" numCol="1" spcCol="1270" anchor="ctr" anchorCtr="0">
                <a:noAutofit/>
                <a:scene3d>
                  <a:camera prst="orthographicFront"/>
                  <a:lightRig rig="threePt" dir="t"/>
                </a:scene3d>
                <a:sp3d contourW="12700"/>
              </a:bodyPr>
              <a:lstStyle/>
              <a:p>
                <a:pPr algn="ctr" defTabSz="800100">
                  <a:lnSpc>
                    <a:spcPct val="90000"/>
                  </a:lnSpc>
                  <a:spcBef>
                    <a:spcPct val="0"/>
                  </a:spcBef>
                  <a:spcAft>
                    <a:spcPct val="35000"/>
                  </a:spcAft>
                </a:pPr>
                <a:endParaRPr lang="en-US" sz="1800" dirty="0">
                  <a:cs typeface="+mn-ea"/>
                  <a:sym typeface="+mn-lt"/>
                </a:endParaRPr>
              </a:p>
            </p:txBody>
          </p:sp>
          <p:sp>
            <p:nvSpPr>
              <p:cNvPr id="44" name="任意多边形 43"/>
              <p:cNvSpPr/>
              <p:nvPr/>
            </p:nvSpPr>
            <p:spPr>
              <a:xfrm>
                <a:off x="6778179" y="3857699"/>
                <a:ext cx="833120" cy="833120"/>
              </a:xfrm>
              <a:custGeom>
                <a:avLst/>
                <a:gdLst>
                  <a:gd name="connsiteX0" fmla="*/ 0 w 833120"/>
                  <a:gd name="connsiteY0" fmla="*/ 416560 h 833120"/>
                  <a:gd name="connsiteX1" fmla="*/ 416560 w 833120"/>
                  <a:gd name="connsiteY1" fmla="*/ 0 h 833120"/>
                  <a:gd name="connsiteX2" fmla="*/ 833120 w 833120"/>
                  <a:gd name="connsiteY2" fmla="*/ 416560 h 833120"/>
                  <a:gd name="connsiteX3" fmla="*/ 416560 w 833120"/>
                  <a:gd name="connsiteY3" fmla="*/ 833120 h 833120"/>
                  <a:gd name="connsiteX4" fmla="*/ 0 w 833120"/>
                  <a:gd name="connsiteY4" fmla="*/ 41656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0" h="833120">
                    <a:moveTo>
                      <a:pt x="0" y="416560"/>
                    </a:moveTo>
                    <a:cubicBezTo>
                      <a:pt x="0" y="186500"/>
                      <a:pt x="186500" y="0"/>
                      <a:pt x="416560" y="0"/>
                    </a:cubicBezTo>
                    <a:cubicBezTo>
                      <a:pt x="646620" y="0"/>
                      <a:pt x="833120" y="186500"/>
                      <a:pt x="833120" y="416560"/>
                    </a:cubicBezTo>
                    <a:cubicBezTo>
                      <a:pt x="833120" y="646620"/>
                      <a:pt x="646620" y="833120"/>
                      <a:pt x="416560" y="833120"/>
                    </a:cubicBezTo>
                    <a:cubicBezTo>
                      <a:pt x="186500" y="833120"/>
                      <a:pt x="0" y="646620"/>
                      <a:pt x="0" y="416560"/>
                    </a:cubicBezTo>
                    <a:close/>
                  </a:path>
                </a:pathLst>
              </a:custGeom>
              <a:solidFill>
                <a:srgbClr val="DA1D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66" tIns="114366" rIns="114366" bIns="114366" numCol="1" spcCol="1270" anchor="ctr" anchorCtr="0">
                <a:noAutofit/>
                <a:scene3d>
                  <a:camera prst="orthographicFront"/>
                  <a:lightRig rig="threePt" dir="t"/>
                </a:scene3d>
                <a:sp3d contourW="12700"/>
              </a:bodyPr>
              <a:lstStyle/>
              <a:p>
                <a:pPr algn="ctr" defTabSz="800100">
                  <a:lnSpc>
                    <a:spcPct val="90000"/>
                  </a:lnSpc>
                  <a:spcBef>
                    <a:spcPct val="0"/>
                  </a:spcBef>
                  <a:spcAft>
                    <a:spcPct val="35000"/>
                  </a:spcAft>
                </a:pPr>
                <a:endParaRPr lang="en-US" sz="1800" dirty="0">
                  <a:cs typeface="+mn-ea"/>
                  <a:sym typeface="+mn-lt"/>
                </a:endParaRPr>
              </a:p>
            </p:txBody>
          </p:sp>
          <p:sp>
            <p:nvSpPr>
              <p:cNvPr id="45" name="任意多边形 44"/>
              <p:cNvSpPr/>
              <p:nvPr/>
            </p:nvSpPr>
            <p:spPr>
              <a:xfrm>
                <a:off x="5651586" y="4508138"/>
                <a:ext cx="833120" cy="833120"/>
              </a:xfrm>
              <a:custGeom>
                <a:avLst/>
                <a:gdLst>
                  <a:gd name="connsiteX0" fmla="*/ 0 w 833120"/>
                  <a:gd name="connsiteY0" fmla="*/ 416560 h 833120"/>
                  <a:gd name="connsiteX1" fmla="*/ 416560 w 833120"/>
                  <a:gd name="connsiteY1" fmla="*/ 0 h 833120"/>
                  <a:gd name="connsiteX2" fmla="*/ 833120 w 833120"/>
                  <a:gd name="connsiteY2" fmla="*/ 416560 h 833120"/>
                  <a:gd name="connsiteX3" fmla="*/ 416560 w 833120"/>
                  <a:gd name="connsiteY3" fmla="*/ 833120 h 833120"/>
                  <a:gd name="connsiteX4" fmla="*/ 0 w 833120"/>
                  <a:gd name="connsiteY4" fmla="*/ 41656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0" h="833120">
                    <a:moveTo>
                      <a:pt x="0" y="416560"/>
                    </a:moveTo>
                    <a:cubicBezTo>
                      <a:pt x="0" y="186500"/>
                      <a:pt x="186500" y="0"/>
                      <a:pt x="416560" y="0"/>
                    </a:cubicBezTo>
                    <a:cubicBezTo>
                      <a:pt x="646620" y="0"/>
                      <a:pt x="833120" y="186500"/>
                      <a:pt x="833120" y="416560"/>
                    </a:cubicBezTo>
                    <a:cubicBezTo>
                      <a:pt x="833120" y="646620"/>
                      <a:pt x="646620" y="833120"/>
                      <a:pt x="416560" y="833120"/>
                    </a:cubicBezTo>
                    <a:cubicBezTo>
                      <a:pt x="186500" y="833120"/>
                      <a:pt x="0" y="646620"/>
                      <a:pt x="0" y="416560"/>
                    </a:cubicBezTo>
                    <a:close/>
                  </a:path>
                </a:pathLst>
              </a:custGeom>
              <a:solidFill>
                <a:srgbClr val="DA1D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66" tIns="114366" rIns="114366" bIns="114366" numCol="1" spcCol="1270" anchor="ctr" anchorCtr="0">
                <a:noAutofit/>
                <a:scene3d>
                  <a:camera prst="orthographicFront"/>
                  <a:lightRig rig="threePt" dir="t"/>
                </a:scene3d>
                <a:sp3d contourW="12700"/>
              </a:bodyPr>
              <a:lstStyle/>
              <a:p>
                <a:pPr algn="ctr" defTabSz="800100">
                  <a:lnSpc>
                    <a:spcPct val="90000"/>
                  </a:lnSpc>
                  <a:spcBef>
                    <a:spcPct val="0"/>
                  </a:spcBef>
                  <a:spcAft>
                    <a:spcPct val="35000"/>
                  </a:spcAft>
                </a:pPr>
                <a:endParaRPr lang="en-US" sz="1800" dirty="0">
                  <a:cs typeface="+mn-ea"/>
                  <a:sym typeface="+mn-lt"/>
                </a:endParaRPr>
              </a:p>
            </p:txBody>
          </p:sp>
          <p:sp>
            <p:nvSpPr>
              <p:cNvPr id="46" name="任意多边形 45"/>
              <p:cNvSpPr/>
              <p:nvPr/>
            </p:nvSpPr>
            <p:spPr>
              <a:xfrm>
                <a:off x="4524992" y="3857699"/>
                <a:ext cx="833120" cy="833120"/>
              </a:xfrm>
              <a:custGeom>
                <a:avLst/>
                <a:gdLst>
                  <a:gd name="connsiteX0" fmla="*/ 0 w 833120"/>
                  <a:gd name="connsiteY0" fmla="*/ 416560 h 833120"/>
                  <a:gd name="connsiteX1" fmla="*/ 416560 w 833120"/>
                  <a:gd name="connsiteY1" fmla="*/ 0 h 833120"/>
                  <a:gd name="connsiteX2" fmla="*/ 833120 w 833120"/>
                  <a:gd name="connsiteY2" fmla="*/ 416560 h 833120"/>
                  <a:gd name="connsiteX3" fmla="*/ 416560 w 833120"/>
                  <a:gd name="connsiteY3" fmla="*/ 833120 h 833120"/>
                  <a:gd name="connsiteX4" fmla="*/ 0 w 833120"/>
                  <a:gd name="connsiteY4" fmla="*/ 41656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0" h="833120">
                    <a:moveTo>
                      <a:pt x="0" y="416560"/>
                    </a:moveTo>
                    <a:cubicBezTo>
                      <a:pt x="0" y="186500"/>
                      <a:pt x="186500" y="0"/>
                      <a:pt x="416560" y="0"/>
                    </a:cubicBezTo>
                    <a:cubicBezTo>
                      <a:pt x="646620" y="0"/>
                      <a:pt x="833120" y="186500"/>
                      <a:pt x="833120" y="416560"/>
                    </a:cubicBezTo>
                    <a:cubicBezTo>
                      <a:pt x="833120" y="646620"/>
                      <a:pt x="646620" y="833120"/>
                      <a:pt x="416560" y="833120"/>
                    </a:cubicBezTo>
                    <a:cubicBezTo>
                      <a:pt x="186500" y="833120"/>
                      <a:pt x="0" y="646620"/>
                      <a:pt x="0" y="416560"/>
                    </a:cubicBezTo>
                    <a:close/>
                  </a:path>
                </a:pathLst>
              </a:custGeom>
              <a:solidFill>
                <a:srgbClr val="DA1D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66" tIns="114366" rIns="114366" bIns="114366" numCol="1" spcCol="1270" anchor="ctr" anchorCtr="0">
                <a:noAutofit/>
                <a:scene3d>
                  <a:camera prst="orthographicFront"/>
                  <a:lightRig rig="threePt" dir="t"/>
                </a:scene3d>
                <a:sp3d contourW="12700"/>
              </a:bodyPr>
              <a:lstStyle/>
              <a:p>
                <a:pPr algn="ctr" defTabSz="800100">
                  <a:lnSpc>
                    <a:spcPct val="90000"/>
                  </a:lnSpc>
                  <a:spcBef>
                    <a:spcPct val="0"/>
                  </a:spcBef>
                  <a:spcAft>
                    <a:spcPct val="35000"/>
                  </a:spcAft>
                </a:pPr>
                <a:endParaRPr lang="en-US" sz="1800" dirty="0">
                  <a:cs typeface="+mn-ea"/>
                  <a:sym typeface="+mn-lt"/>
                </a:endParaRPr>
              </a:p>
            </p:txBody>
          </p:sp>
          <p:sp>
            <p:nvSpPr>
              <p:cNvPr id="47" name="任意多边形 46"/>
              <p:cNvSpPr/>
              <p:nvPr/>
            </p:nvSpPr>
            <p:spPr>
              <a:xfrm>
                <a:off x="4524992" y="2556821"/>
                <a:ext cx="833120" cy="833120"/>
              </a:xfrm>
              <a:custGeom>
                <a:avLst/>
                <a:gdLst>
                  <a:gd name="connsiteX0" fmla="*/ 0 w 833120"/>
                  <a:gd name="connsiteY0" fmla="*/ 416560 h 833120"/>
                  <a:gd name="connsiteX1" fmla="*/ 416560 w 833120"/>
                  <a:gd name="connsiteY1" fmla="*/ 0 h 833120"/>
                  <a:gd name="connsiteX2" fmla="*/ 833120 w 833120"/>
                  <a:gd name="connsiteY2" fmla="*/ 416560 h 833120"/>
                  <a:gd name="connsiteX3" fmla="*/ 416560 w 833120"/>
                  <a:gd name="connsiteY3" fmla="*/ 833120 h 833120"/>
                  <a:gd name="connsiteX4" fmla="*/ 0 w 833120"/>
                  <a:gd name="connsiteY4" fmla="*/ 41656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0" h="833120">
                    <a:moveTo>
                      <a:pt x="0" y="416560"/>
                    </a:moveTo>
                    <a:cubicBezTo>
                      <a:pt x="0" y="186500"/>
                      <a:pt x="186500" y="0"/>
                      <a:pt x="416560" y="0"/>
                    </a:cubicBezTo>
                    <a:cubicBezTo>
                      <a:pt x="646620" y="0"/>
                      <a:pt x="833120" y="186500"/>
                      <a:pt x="833120" y="416560"/>
                    </a:cubicBezTo>
                    <a:cubicBezTo>
                      <a:pt x="833120" y="646620"/>
                      <a:pt x="646620" y="833120"/>
                      <a:pt x="416560" y="833120"/>
                    </a:cubicBezTo>
                    <a:cubicBezTo>
                      <a:pt x="186500" y="833120"/>
                      <a:pt x="0" y="646620"/>
                      <a:pt x="0" y="416560"/>
                    </a:cubicBezTo>
                    <a:close/>
                  </a:path>
                </a:pathLst>
              </a:custGeom>
              <a:solidFill>
                <a:srgbClr val="DA1D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66" tIns="114366" rIns="114366" bIns="114366" numCol="1" spcCol="1270" anchor="ctr" anchorCtr="0">
                <a:noAutofit/>
                <a:scene3d>
                  <a:camera prst="orthographicFront"/>
                  <a:lightRig rig="threePt" dir="t"/>
                </a:scene3d>
                <a:sp3d contourW="12700"/>
              </a:bodyPr>
              <a:lstStyle/>
              <a:p>
                <a:pPr algn="ctr" defTabSz="800100">
                  <a:lnSpc>
                    <a:spcPct val="90000"/>
                  </a:lnSpc>
                  <a:spcBef>
                    <a:spcPct val="0"/>
                  </a:spcBef>
                  <a:spcAft>
                    <a:spcPct val="35000"/>
                  </a:spcAft>
                </a:pPr>
                <a:endParaRPr lang="en-US" sz="1800" dirty="0">
                  <a:cs typeface="+mn-ea"/>
                  <a:sym typeface="+mn-lt"/>
                </a:endParaRPr>
              </a:p>
            </p:txBody>
          </p:sp>
        </p:grpSp>
        <p:sp>
          <p:nvSpPr>
            <p:cNvPr id="19" name="Freeform 142"/>
            <p:cNvSpPr/>
            <p:nvPr/>
          </p:nvSpPr>
          <p:spPr bwMode="auto">
            <a:xfrm>
              <a:off x="5913364" y="2281599"/>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68580" tIns="34290" rIns="68580" bIns="34290" numCol="1" anchor="t" anchorCtr="0" compatLnSpc="1"/>
            <a:lstStyle/>
            <a:p>
              <a:endParaRPr lang="en-US" sz="1015">
                <a:cs typeface="+mn-ea"/>
                <a:sym typeface="+mn-lt"/>
              </a:endParaRPr>
            </a:p>
          </p:txBody>
        </p:sp>
        <p:sp>
          <p:nvSpPr>
            <p:cNvPr id="20" name="Freeform 149"/>
            <p:cNvSpPr/>
            <p:nvPr/>
          </p:nvSpPr>
          <p:spPr bwMode="auto">
            <a:xfrm>
              <a:off x="4782592" y="2914286"/>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68580" tIns="34290" rIns="68580" bIns="34290" numCol="1" anchor="t" anchorCtr="0" compatLnSpc="1"/>
            <a:lstStyle/>
            <a:p>
              <a:endParaRPr lang="en-US" sz="1015">
                <a:cs typeface="+mn-ea"/>
                <a:sym typeface="+mn-lt"/>
              </a:endParaRPr>
            </a:p>
          </p:txBody>
        </p:sp>
        <p:sp>
          <p:nvSpPr>
            <p:cNvPr id="21" name="Freeform 116"/>
            <p:cNvSpPr>
              <a:spLocks noEditPoints="1"/>
            </p:cNvSpPr>
            <p:nvPr/>
          </p:nvSpPr>
          <p:spPr bwMode="auto">
            <a:xfrm>
              <a:off x="4782593" y="4222787"/>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68580" tIns="34290" rIns="68580" bIns="34290" numCol="1" anchor="t" anchorCtr="0" compatLnSpc="1"/>
            <a:lstStyle/>
            <a:p>
              <a:endParaRPr lang="en-US" sz="1015">
                <a:cs typeface="+mn-ea"/>
                <a:sym typeface="+mn-lt"/>
              </a:endParaRPr>
            </a:p>
          </p:txBody>
        </p:sp>
        <p:grpSp>
          <p:nvGrpSpPr>
            <p:cNvPr id="22" name="组合 21"/>
            <p:cNvGrpSpPr/>
            <p:nvPr/>
          </p:nvGrpSpPr>
          <p:grpSpPr>
            <a:xfrm>
              <a:off x="7059945" y="4206383"/>
              <a:ext cx="307174" cy="307212"/>
              <a:chOff x="11121822" y="1145785"/>
              <a:chExt cx="307214" cy="307212"/>
            </a:xfrm>
            <a:solidFill>
              <a:schemeClr val="bg1"/>
            </a:solidFill>
          </p:grpSpPr>
          <p:sp>
            <p:nvSpPr>
              <p:cNvPr id="33"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34"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grpSp>
        <p:grpSp>
          <p:nvGrpSpPr>
            <p:cNvPr id="23" name="组合 22"/>
            <p:cNvGrpSpPr/>
            <p:nvPr/>
          </p:nvGrpSpPr>
          <p:grpSpPr>
            <a:xfrm>
              <a:off x="7040974" y="2991252"/>
              <a:ext cx="311646" cy="193872"/>
              <a:chOff x="8292784" y="1202455"/>
              <a:chExt cx="311687" cy="193872"/>
            </a:xfrm>
          </p:grpSpPr>
          <p:sp>
            <p:nvSpPr>
              <p:cNvPr id="31"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68580" tIns="34290" rIns="68580" bIns="34290" numCol="1" anchor="t" anchorCtr="0" compatLnSpc="1"/>
              <a:lstStyle/>
              <a:p>
                <a:endParaRPr lang="en-US" sz="1015">
                  <a:cs typeface="+mn-ea"/>
                  <a:sym typeface="+mn-lt"/>
                </a:endParaRPr>
              </a:p>
            </p:txBody>
          </p:sp>
          <p:sp>
            <p:nvSpPr>
              <p:cNvPr id="32"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68580" tIns="34290" rIns="68580" bIns="34290" numCol="1" anchor="t" anchorCtr="0" compatLnSpc="1"/>
              <a:lstStyle/>
              <a:p>
                <a:endParaRPr lang="en-US" sz="1015">
                  <a:cs typeface="+mn-ea"/>
                  <a:sym typeface="+mn-lt"/>
                </a:endParaRPr>
              </a:p>
            </p:txBody>
          </p:sp>
        </p:grpSp>
        <p:grpSp>
          <p:nvGrpSpPr>
            <p:cNvPr id="24" name="组合 23"/>
            <p:cNvGrpSpPr/>
            <p:nvPr/>
          </p:nvGrpSpPr>
          <p:grpSpPr>
            <a:xfrm>
              <a:off x="5889200" y="4880661"/>
              <a:ext cx="402605" cy="331075"/>
              <a:chOff x="5108575" y="3992563"/>
              <a:chExt cx="428625" cy="352426"/>
            </a:xfrm>
            <a:solidFill>
              <a:schemeClr val="bg1"/>
            </a:solidFill>
          </p:grpSpPr>
          <p:sp>
            <p:nvSpPr>
              <p:cNvPr id="25"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26"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27"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28"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29"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30"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grpSp>
      </p:grpSp>
      <p:grpSp>
        <p:nvGrpSpPr>
          <p:cNvPr id="48" name="组合 47"/>
          <p:cNvGrpSpPr/>
          <p:nvPr/>
        </p:nvGrpSpPr>
        <p:grpSpPr>
          <a:xfrm>
            <a:off x="6340352" y="2597441"/>
            <a:ext cx="230381" cy="230409"/>
            <a:chOff x="11121822" y="1145785"/>
            <a:chExt cx="307214" cy="307212"/>
          </a:xfrm>
          <a:solidFill>
            <a:srgbClr val="DA1D27"/>
          </a:solidFill>
        </p:grpSpPr>
        <p:sp>
          <p:nvSpPr>
            <p:cNvPr id="49"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50"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grpSp>
      <p:sp>
        <p:nvSpPr>
          <p:cNvPr id="51" name="Freeform 142"/>
          <p:cNvSpPr/>
          <p:nvPr/>
        </p:nvSpPr>
        <p:spPr bwMode="auto">
          <a:xfrm>
            <a:off x="1069439" y="3564304"/>
            <a:ext cx="219196" cy="17895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rgbClr val="DA1D27"/>
          </a:solidFill>
          <a:ln>
            <a:noFill/>
          </a:ln>
        </p:spPr>
        <p:txBody>
          <a:bodyPr vert="horz" wrap="square" lIns="68580" tIns="34290" rIns="68580" bIns="34290" numCol="1" anchor="t" anchorCtr="0" compatLnSpc="1"/>
          <a:lstStyle/>
          <a:p>
            <a:endParaRPr lang="en-US" sz="1015">
              <a:cs typeface="+mn-ea"/>
              <a:sym typeface="+mn-lt"/>
            </a:endParaRPr>
          </a:p>
        </p:txBody>
      </p:sp>
      <p:sp>
        <p:nvSpPr>
          <p:cNvPr id="52" name="Freeform 149"/>
          <p:cNvSpPr/>
          <p:nvPr/>
        </p:nvSpPr>
        <p:spPr bwMode="auto">
          <a:xfrm>
            <a:off x="1063847" y="2608388"/>
            <a:ext cx="230379" cy="22593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rgbClr val="DA1D27"/>
          </a:solidFill>
          <a:ln>
            <a:noFill/>
          </a:ln>
        </p:spPr>
        <p:txBody>
          <a:bodyPr vert="horz" wrap="square" lIns="68580" tIns="34290" rIns="68580" bIns="34290" numCol="1" anchor="t" anchorCtr="0" compatLnSpc="1"/>
          <a:lstStyle/>
          <a:p>
            <a:endParaRPr lang="en-US" sz="1015">
              <a:cs typeface="+mn-ea"/>
              <a:sym typeface="+mn-lt"/>
            </a:endParaRPr>
          </a:p>
        </p:txBody>
      </p:sp>
      <p:grpSp>
        <p:nvGrpSpPr>
          <p:cNvPr id="53" name="组合 52"/>
          <p:cNvGrpSpPr/>
          <p:nvPr/>
        </p:nvGrpSpPr>
        <p:grpSpPr>
          <a:xfrm>
            <a:off x="6338675" y="1696615"/>
            <a:ext cx="233735" cy="145404"/>
            <a:chOff x="8292784" y="1202455"/>
            <a:chExt cx="311687" cy="193872"/>
          </a:xfrm>
          <a:solidFill>
            <a:srgbClr val="DA1D27"/>
          </a:solidFill>
        </p:grpSpPr>
        <p:sp>
          <p:nvSpPr>
            <p:cNvPr id="5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68580" tIns="34290" rIns="68580" bIns="34290" numCol="1" anchor="t" anchorCtr="0" compatLnSpc="1"/>
            <a:lstStyle/>
            <a:p>
              <a:endParaRPr lang="en-US" sz="1015">
                <a:cs typeface="+mn-ea"/>
                <a:sym typeface="+mn-lt"/>
              </a:endParaRPr>
            </a:p>
          </p:txBody>
        </p:sp>
        <p:sp>
          <p:nvSpPr>
            <p:cNvPr id="55"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68580" tIns="34290" rIns="68580" bIns="34290" numCol="1" anchor="t" anchorCtr="0" compatLnSpc="1"/>
            <a:lstStyle/>
            <a:p>
              <a:endParaRPr lang="en-US" sz="1015">
                <a:cs typeface="+mn-ea"/>
                <a:sym typeface="+mn-lt"/>
              </a:endParaRPr>
            </a:p>
          </p:txBody>
        </p:sp>
      </p:grpSp>
      <p:sp>
        <p:nvSpPr>
          <p:cNvPr id="56" name="Freeform 116"/>
          <p:cNvSpPr>
            <a:spLocks noEditPoints="1"/>
          </p:cNvSpPr>
          <p:nvPr/>
        </p:nvSpPr>
        <p:spPr bwMode="auto">
          <a:xfrm>
            <a:off x="1055459" y="1694174"/>
            <a:ext cx="247155" cy="21810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rgbClr val="DA1D27"/>
          </a:solidFill>
          <a:ln>
            <a:noFill/>
          </a:ln>
        </p:spPr>
        <p:txBody>
          <a:bodyPr vert="horz" wrap="square" lIns="68580" tIns="34290" rIns="68580" bIns="34290" numCol="1" anchor="t" anchorCtr="0" compatLnSpc="1"/>
          <a:lstStyle/>
          <a:p>
            <a:endParaRPr lang="en-US" sz="1015">
              <a:cs typeface="+mn-ea"/>
              <a:sym typeface="+mn-lt"/>
            </a:endParaRPr>
          </a:p>
        </p:txBody>
      </p:sp>
      <p:grpSp>
        <p:nvGrpSpPr>
          <p:cNvPr id="57" name="组合 56"/>
          <p:cNvGrpSpPr/>
          <p:nvPr/>
        </p:nvGrpSpPr>
        <p:grpSpPr>
          <a:xfrm>
            <a:off x="6304566" y="3550837"/>
            <a:ext cx="301954" cy="248306"/>
            <a:chOff x="5108575" y="3992563"/>
            <a:chExt cx="428625" cy="352426"/>
          </a:xfrm>
          <a:solidFill>
            <a:srgbClr val="DA1D27"/>
          </a:solidFill>
        </p:grpSpPr>
        <p:sp>
          <p:nvSpPr>
            <p:cNvPr id="58"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59"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60"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61"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62"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sp>
          <p:nvSpPr>
            <p:cNvPr id="63"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p:cTn id="24" dur="500" fill="hold"/>
                                        <p:tgtEl>
                                          <p:spTgt spid="56"/>
                                        </p:tgtEl>
                                        <p:attrNameLst>
                                          <p:attrName>ppt_w</p:attrName>
                                        </p:attrNameLst>
                                      </p:cBhvr>
                                      <p:tavLst>
                                        <p:tav tm="0">
                                          <p:val>
                                            <p:fltVal val="0"/>
                                          </p:val>
                                        </p:tav>
                                        <p:tav tm="100000">
                                          <p:val>
                                            <p:strVal val="#ppt_w"/>
                                          </p:val>
                                        </p:tav>
                                      </p:tavLst>
                                    </p:anim>
                                    <p:anim calcmode="lin" valueType="num">
                                      <p:cBhvr>
                                        <p:cTn id="25" dur="500" fill="hold"/>
                                        <p:tgtEl>
                                          <p:spTgt spid="56"/>
                                        </p:tgtEl>
                                        <p:attrNameLst>
                                          <p:attrName>ppt_h</p:attrName>
                                        </p:attrNameLst>
                                      </p:cBhvr>
                                      <p:tavLst>
                                        <p:tav tm="0">
                                          <p:val>
                                            <p:fltVal val="0"/>
                                          </p:val>
                                        </p:tav>
                                        <p:tav tm="100000">
                                          <p:val>
                                            <p:strVal val="#ppt_h"/>
                                          </p:val>
                                        </p:tav>
                                      </p:tavLst>
                                    </p:anim>
                                    <p:animEffect transition="in" filter="fade">
                                      <p:cBhvr>
                                        <p:cTn id="26" dur="500"/>
                                        <p:tgtEl>
                                          <p:spTgt spid="56"/>
                                        </p:tgtEl>
                                      </p:cBhvr>
                                    </p:animEffect>
                                  </p:childTnLst>
                                </p:cTn>
                              </p:par>
                              <p:par>
                                <p:cTn id="27" presetID="53" presetClass="entr" presetSubtype="16"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par>
                                <p:cTn id="32" presetID="53" presetClass="entr" presetSubtype="16"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53" presetClass="entr" presetSubtype="16"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51" grpId="0" animBg="1"/>
      <p:bldP spid="52" grpId="0" animBg="1"/>
      <p:bldP spid="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5453737" cy="461665"/>
          </a:xfrm>
          <a:prstGeom prst="rect">
            <a:avLst/>
          </a:prstGeom>
          <a:noFill/>
        </p:spPr>
        <p:txBody>
          <a:bodyPr wrap="none" rtlCol="0">
            <a:spAutoFit/>
          </a:bodyPr>
          <a:lstStyle/>
          <a:p>
            <a:r>
              <a:rPr lang="en-US" altLang="zh-CN" sz="2400" b="1" dirty="0">
                <a:solidFill>
                  <a:schemeClr val="tx1">
                    <a:lumMod val="75000"/>
                    <a:lumOff val="25000"/>
                  </a:schemeClr>
                </a:solidFill>
                <a:cs typeface="+mn-ea"/>
                <a:sym typeface="+mn-lt"/>
              </a:rPr>
              <a:t>LLM</a:t>
            </a:r>
            <a:r>
              <a:rPr lang="zh-CN" altLang="en-US" sz="2400" b="1" dirty="0">
                <a:solidFill>
                  <a:schemeClr val="tx1">
                    <a:lumMod val="75000"/>
                    <a:lumOff val="25000"/>
                  </a:schemeClr>
                </a:solidFill>
                <a:cs typeface="+mn-ea"/>
                <a:sym typeface="+mn-lt"/>
              </a:rPr>
              <a:t>赋能：智能化与个性化的社团体验</a:t>
            </a:r>
          </a:p>
        </p:txBody>
      </p:sp>
      <p:grpSp>
        <p:nvGrpSpPr>
          <p:cNvPr id="5" name="720f3f53-7b17-4a13-9797-3ef138a3f30d"/>
          <p:cNvGrpSpPr>
            <a:grpSpLocks noChangeAspect="1"/>
          </p:cNvGrpSpPr>
          <p:nvPr/>
        </p:nvGrpSpPr>
        <p:grpSpPr>
          <a:xfrm>
            <a:off x="1154614" y="1344803"/>
            <a:ext cx="2774312" cy="3081522"/>
            <a:chOff x="945204" y="685486"/>
            <a:chExt cx="4983809" cy="5535686"/>
          </a:xfrm>
        </p:grpSpPr>
        <p:grpSp>
          <p:nvGrpSpPr>
            <p:cNvPr id="6" name="Group 1"/>
            <p:cNvGrpSpPr/>
            <p:nvPr/>
          </p:nvGrpSpPr>
          <p:grpSpPr>
            <a:xfrm>
              <a:off x="1307468" y="1168213"/>
              <a:ext cx="4621545" cy="4521574"/>
              <a:chOff x="-949635" y="0"/>
              <a:chExt cx="7009631" cy="6858000"/>
            </a:xfrm>
          </p:grpSpPr>
          <p:sp>
            <p:nvSpPr>
              <p:cNvPr id="12" name="Diamond 3"/>
              <p:cNvSpPr/>
              <p:nvPr/>
            </p:nvSpPr>
            <p:spPr bwMode="auto">
              <a:xfrm>
                <a:off x="-949635" y="0"/>
                <a:ext cx="7009631" cy="6858000"/>
              </a:xfrm>
              <a:prstGeom prst="diamond">
                <a:avLst/>
              </a:prstGeom>
              <a:solidFill>
                <a:schemeClr val="tx2">
                  <a:lumMod val="20000"/>
                  <a:lumOff val="80000"/>
                  <a:alpha val="35000"/>
                </a:schemeClr>
              </a:solidFill>
              <a:ln w="12700">
                <a:solidFill>
                  <a:srgbClr val="DA1D27">
                    <a:alpha val="20000"/>
                  </a:srgbClr>
                </a:solidFill>
                <a:round/>
              </a:ln>
            </p:spPr>
            <p:txBody>
              <a:bodyPr anchor="ctr"/>
              <a:lstStyle/>
              <a:p>
                <a:pPr algn="ctr"/>
                <a:endParaRPr sz="1015">
                  <a:cs typeface="+mn-ea"/>
                  <a:sym typeface="+mn-lt"/>
                </a:endParaRPr>
              </a:p>
            </p:txBody>
          </p:sp>
          <p:sp>
            <p:nvSpPr>
              <p:cNvPr id="13" name="Diamond 4"/>
              <p:cNvSpPr/>
              <p:nvPr/>
            </p:nvSpPr>
            <p:spPr bwMode="auto">
              <a:xfrm>
                <a:off x="-176517" y="653134"/>
                <a:ext cx="5647878" cy="5525706"/>
              </a:xfrm>
              <a:prstGeom prst="diamond">
                <a:avLst/>
              </a:prstGeom>
              <a:solidFill>
                <a:srgbClr val="DA1D27">
                  <a:alpha val="20000"/>
                </a:srgbClr>
              </a:solidFill>
              <a:ln w="12700">
                <a:solidFill>
                  <a:schemeClr val="bg1">
                    <a:lumMod val="85000"/>
                  </a:schemeClr>
                </a:solidFill>
                <a:round/>
              </a:ln>
            </p:spPr>
            <p:txBody>
              <a:bodyPr anchor="ctr"/>
              <a:lstStyle/>
              <a:p>
                <a:pPr algn="ctr"/>
                <a:endParaRPr sz="1015">
                  <a:cs typeface="+mn-ea"/>
                  <a:sym typeface="+mn-lt"/>
                </a:endParaRPr>
              </a:p>
            </p:txBody>
          </p:sp>
        </p:grpSp>
        <p:sp>
          <p:nvSpPr>
            <p:cNvPr id="7" name="Diamond 5"/>
            <p:cNvSpPr/>
            <p:nvPr/>
          </p:nvSpPr>
          <p:spPr bwMode="auto">
            <a:xfrm>
              <a:off x="945204" y="1771568"/>
              <a:ext cx="3314866" cy="3314864"/>
            </a:xfrm>
            <a:prstGeom prst="diamond">
              <a:avLst/>
            </a:prstGeom>
            <a:solidFill>
              <a:srgbClr val="DA1D27"/>
            </a:solidFill>
            <a:ln w="12700">
              <a:noFill/>
              <a:round/>
            </a:ln>
          </p:spPr>
          <p:txBody>
            <a:bodyPr anchor="ctr"/>
            <a:lstStyle/>
            <a:p>
              <a:pPr algn="ctr"/>
              <a:endParaRPr sz="1015">
                <a:cs typeface="+mn-ea"/>
                <a:sym typeface="+mn-lt"/>
              </a:endParaRPr>
            </a:p>
          </p:txBody>
        </p:sp>
        <p:sp>
          <p:nvSpPr>
            <p:cNvPr id="8" name="Diamond 11"/>
            <p:cNvSpPr/>
            <p:nvPr/>
          </p:nvSpPr>
          <p:spPr bwMode="auto">
            <a:xfrm>
              <a:off x="2953196" y="685486"/>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dirty="0">
                  <a:solidFill>
                    <a:schemeClr val="bg1"/>
                  </a:solidFill>
                  <a:cs typeface="+mn-ea"/>
                  <a:sym typeface="+mn-lt"/>
                </a:rPr>
                <a:t>01</a:t>
              </a:r>
            </a:p>
          </p:txBody>
        </p:sp>
        <p:sp>
          <p:nvSpPr>
            <p:cNvPr id="9" name="Diamond 12"/>
            <p:cNvSpPr/>
            <p:nvPr/>
          </p:nvSpPr>
          <p:spPr bwMode="auto">
            <a:xfrm>
              <a:off x="4241783" y="1947722"/>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a:solidFill>
                    <a:schemeClr val="bg1"/>
                  </a:solidFill>
                  <a:cs typeface="+mn-ea"/>
                  <a:sym typeface="+mn-lt"/>
                </a:rPr>
                <a:t>02</a:t>
              </a:r>
            </a:p>
          </p:txBody>
        </p:sp>
        <p:sp>
          <p:nvSpPr>
            <p:cNvPr id="10" name="Diamond 13"/>
            <p:cNvSpPr/>
            <p:nvPr/>
          </p:nvSpPr>
          <p:spPr bwMode="auto">
            <a:xfrm>
              <a:off x="4241783" y="3729903"/>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a:solidFill>
                    <a:schemeClr val="bg1"/>
                  </a:solidFill>
                  <a:cs typeface="+mn-ea"/>
                  <a:sym typeface="+mn-lt"/>
                </a:rPr>
                <a:t>03</a:t>
              </a:r>
            </a:p>
          </p:txBody>
        </p:sp>
        <p:sp>
          <p:nvSpPr>
            <p:cNvPr id="11" name="Diamond 14"/>
            <p:cNvSpPr/>
            <p:nvPr/>
          </p:nvSpPr>
          <p:spPr bwMode="auto">
            <a:xfrm>
              <a:off x="2953196" y="5069696"/>
              <a:ext cx="1151476" cy="1151476"/>
            </a:xfrm>
            <a:prstGeom prst="diamond">
              <a:avLst/>
            </a:prstGeom>
            <a:solidFill>
              <a:srgbClr val="DA1D27"/>
            </a:solidFill>
            <a:ln w="12700">
              <a:noFill/>
              <a:round/>
            </a:ln>
          </p:spPr>
          <p:txBody>
            <a:bodyPr vert="horz" wrap="none" lIns="68580" tIns="34290" rIns="68580" bIns="34290" anchor="ctr" anchorCtr="1" compatLnSpc="1">
              <a:normAutofit lnSpcReduction="10000"/>
            </a:bodyPr>
            <a:lstStyle/>
            <a:p>
              <a:pPr algn="ctr"/>
              <a:r>
                <a:rPr lang="en-US" altLang="zh-CN" sz="1800">
                  <a:solidFill>
                    <a:schemeClr val="bg1"/>
                  </a:solidFill>
                  <a:cs typeface="+mn-ea"/>
                  <a:sym typeface="+mn-lt"/>
                </a:rPr>
                <a:t>04</a:t>
              </a:r>
            </a:p>
          </p:txBody>
        </p:sp>
      </p:grpSp>
      <p:sp>
        <p:nvSpPr>
          <p:cNvPr id="14" name="矩形 13"/>
          <p:cNvSpPr/>
          <p:nvPr/>
        </p:nvSpPr>
        <p:spPr>
          <a:xfrm>
            <a:off x="3024919" y="1406282"/>
            <a:ext cx="4260170" cy="253916"/>
          </a:xfrm>
          <a:prstGeom prst="rect">
            <a:avLst/>
          </a:prstGeom>
        </p:spPr>
        <p:txBody>
          <a:bodyPr wrap="square">
            <a:spAutoFit/>
            <a:scene3d>
              <a:camera prst="orthographicFront"/>
              <a:lightRig rig="threePt" dir="t"/>
            </a:scene3d>
            <a:sp3d contourW="12700"/>
          </a:bodyPr>
          <a:lstStyle/>
          <a:p>
            <a:pPr lvl="0" algn="just">
              <a:defRPr/>
            </a:pPr>
            <a:r>
              <a:rPr lang="en-US" altLang="zh-CN" sz="1050" dirty="0">
                <a:solidFill>
                  <a:prstClr val="black">
                    <a:lumMod val="75000"/>
                    <a:lumOff val="25000"/>
                  </a:prstClr>
                </a:solidFill>
                <a:cs typeface="+mn-ea"/>
                <a:sym typeface="+mn-lt"/>
              </a:rPr>
              <a:t>AI</a:t>
            </a:r>
            <a:r>
              <a:rPr lang="zh-CN" altLang="en-US" sz="1050" dirty="0">
                <a:solidFill>
                  <a:prstClr val="black">
                    <a:lumMod val="75000"/>
                    <a:lumOff val="25000"/>
                  </a:prstClr>
                </a:solidFill>
                <a:cs typeface="+mn-ea"/>
                <a:sym typeface="+mn-lt"/>
              </a:rPr>
              <a:t>驱动的个性化体验</a:t>
            </a:r>
          </a:p>
        </p:txBody>
      </p:sp>
      <p:sp>
        <p:nvSpPr>
          <p:cNvPr id="15" name="矩形 14"/>
          <p:cNvSpPr/>
          <p:nvPr/>
        </p:nvSpPr>
        <p:spPr>
          <a:xfrm>
            <a:off x="3024919" y="3901670"/>
            <a:ext cx="4260170" cy="253916"/>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促进社团活力</a:t>
            </a:r>
          </a:p>
        </p:txBody>
      </p:sp>
      <p:sp>
        <p:nvSpPr>
          <p:cNvPr id="16" name="矩形 15"/>
          <p:cNvSpPr/>
          <p:nvPr/>
        </p:nvSpPr>
        <p:spPr>
          <a:xfrm>
            <a:off x="3765847" y="3127024"/>
            <a:ext cx="4260170" cy="253916"/>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革命性信息获取</a:t>
            </a:r>
          </a:p>
        </p:txBody>
      </p:sp>
      <p:sp>
        <p:nvSpPr>
          <p:cNvPr id="17" name="矩形 16"/>
          <p:cNvSpPr/>
          <p:nvPr/>
        </p:nvSpPr>
        <p:spPr>
          <a:xfrm>
            <a:off x="3765847" y="2085678"/>
            <a:ext cx="4260170" cy="253916"/>
          </a:xfrm>
          <a:prstGeom prst="rect">
            <a:avLst/>
          </a:prstGeom>
        </p:spPr>
        <p:txBody>
          <a:bodyPr wrap="square">
            <a:spAutoFit/>
            <a:scene3d>
              <a:camera prst="orthographicFront"/>
              <a:lightRig rig="threePt" dir="t"/>
            </a:scene3d>
            <a:sp3d contourW="12700"/>
          </a:bodyPr>
          <a:lstStyle/>
          <a:p>
            <a:pPr lvl="0" algn="just">
              <a:defRPr/>
            </a:pPr>
            <a:r>
              <a:rPr lang="zh-CN" altLang="en-US" sz="1050" dirty="0">
                <a:solidFill>
                  <a:prstClr val="black">
                    <a:lumMod val="75000"/>
                    <a:lumOff val="25000"/>
                  </a:prstClr>
                </a:solidFill>
                <a:cs typeface="+mn-ea"/>
                <a:sym typeface="+mn-lt"/>
              </a:rPr>
              <a:t>赋能管理者的</a:t>
            </a:r>
            <a:r>
              <a:rPr lang="en-US" altLang="zh-CN" sz="1050" dirty="0">
                <a:solidFill>
                  <a:prstClr val="black">
                    <a:lumMod val="75000"/>
                    <a:lumOff val="25000"/>
                  </a:prstClr>
                </a:solidFill>
                <a:cs typeface="+mn-ea"/>
                <a:sym typeface="+mn-lt"/>
              </a:rPr>
              <a:t>AI</a:t>
            </a:r>
            <a:r>
              <a:rPr lang="zh-CN" altLang="en-US" sz="1050" dirty="0">
                <a:solidFill>
                  <a:prstClr val="black">
                    <a:lumMod val="75000"/>
                    <a:lumOff val="25000"/>
                  </a:prstClr>
                </a:solidFill>
                <a:cs typeface="+mn-ea"/>
                <a:sym typeface="+mn-lt"/>
              </a:rPr>
              <a:t>助理套件</a:t>
            </a:r>
          </a:p>
        </p:txBody>
      </p:sp>
      <p:sp>
        <p:nvSpPr>
          <p:cNvPr id="18" name="文本框 17"/>
          <p:cNvSpPr txBox="1"/>
          <p:nvPr/>
        </p:nvSpPr>
        <p:spPr>
          <a:xfrm>
            <a:off x="1523251" y="2664869"/>
            <a:ext cx="1107996" cy="369332"/>
          </a:xfrm>
          <a:prstGeom prst="rect">
            <a:avLst/>
          </a:prstGeom>
          <a:noFill/>
        </p:spPr>
        <p:txBody>
          <a:bodyPr wrap="none" rtlCol="0">
            <a:spAutoFit/>
            <a:scene3d>
              <a:camera prst="orthographicFront"/>
              <a:lightRig rig="threePt" dir="t"/>
            </a:scene3d>
            <a:sp3d contourW="12700"/>
          </a:bodyPr>
          <a:lstStyle/>
          <a:p>
            <a:pPr algn="ctr"/>
            <a:r>
              <a:rPr lang="zh-CN" altLang="en-US" sz="1800" dirty="0">
                <a:solidFill>
                  <a:schemeClr val="bg1"/>
                </a:solidFill>
                <a:cs typeface="+mn-ea"/>
                <a:sym typeface="+mn-lt"/>
              </a:rPr>
              <a:t>核心特色</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ppt_x</p:attrName>
                                        </p:attrNameLst>
                                      </p:cBhvr>
                                      <p:tavLst>
                                        <p:tav tm="0">
                                          <p:val>
                                            <p:strVal val="#ppt_x-#ppt_w*1.125000"/>
                                          </p:val>
                                        </p:tav>
                                        <p:tav tm="100000">
                                          <p:val>
                                            <p:strVal val="#ppt_x"/>
                                          </p:val>
                                        </p:tav>
                                      </p:tavLst>
                                    </p:anim>
                                    <p:animEffect transition="in" filter="wipe(right)">
                                      <p:cBhvr>
                                        <p:cTn id="19" dur="500"/>
                                        <p:tgtEl>
                                          <p:spTgt spid="14"/>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ppt_x</p:attrName>
                                        </p:attrNameLst>
                                      </p:cBhvr>
                                      <p:tavLst>
                                        <p:tav tm="0">
                                          <p:val>
                                            <p:strVal val="#ppt_x-#ppt_w*1.125000"/>
                                          </p:val>
                                        </p:tav>
                                        <p:tav tm="100000">
                                          <p:val>
                                            <p:strVal val="#ppt_x"/>
                                          </p:val>
                                        </p:tav>
                                      </p:tavLst>
                                    </p:anim>
                                    <p:animEffect transition="in" filter="wipe(right)">
                                      <p:cBhvr>
                                        <p:cTn id="24" dur="500"/>
                                        <p:tgtEl>
                                          <p:spTgt spid="17"/>
                                        </p:tgtEl>
                                      </p:cBhvr>
                                    </p:animEffect>
                                  </p:childTnLst>
                                </p:cTn>
                              </p:par>
                            </p:childTnLst>
                          </p:cTn>
                        </p:par>
                        <p:par>
                          <p:cTn id="25" fill="hold">
                            <p:stCondLst>
                              <p:cond delay="2000"/>
                            </p:stCondLst>
                            <p:childTnLst>
                              <p:par>
                                <p:cTn id="26" presetID="1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p:tgtEl>
                                          <p:spTgt spid="16"/>
                                        </p:tgtEl>
                                        <p:attrNameLst>
                                          <p:attrName>ppt_x</p:attrName>
                                        </p:attrNameLst>
                                      </p:cBhvr>
                                      <p:tavLst>
                                        <p:tav tm="0">
                                          <p:val>
                                            <p:strVal val="#ppt_x-#ppt_w*1.125000"/>
                                          </p:val>
                                        </p:tav>
                                        <p:tav tm="100000">
                                          <p:val>
                                            <p:strVal val="#ppt_x"/>
                                          </p:val>
                                        </p:tav>
                                      </p:tavLst>
                                    </p:anim>
                                    <p:animEffect transition="in" filter="wipe(right)">
                                      <p:cBhvr>
                                        <p:cTn id="29" dur="500"/>
                                        <p:tgtEl>
                                          <p:spTgt spid="16"/>
                                        </p:tgtEl>
                                      </p:cBhvr>
                                    </p:animEffect>
                                  </p:childTnLst>
                                </p:cTn>
                              </p:par>
                            </p:childTnLst>
                          </p:cTn>
                        </p:par>
                        <p:par>
                          <p:cTn id="30" fill="hold">
                            <p:stCondLst>
                              <p:cond delay="2500"/>
                            </p:stCondLst>
                            <p:childTnLst>
                              <p:par>
                                <p:cTn id="31" presetID="1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409" y="2390091"/>
            <a:ext cx="869589" cy="953382"/>
          </a:xfrm>
          <a:prstGeom prst="ellipse">
            <a:avLst/>
          </a:prstGeom>
          <a:ln w="57150">
            <a:solidFill>
              <a:schemeClr val="bg1"/>
            </a:solidFill>
          </a:ln>
        </p:spPr>
      </p:pic>
      <p:pic>
        <p:nvPicPr>
          <p:cNvPr id="1034" name="Picture 10" descr="微风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1927" y="2478893"/>
            <a:ext cx="795311" cy="795311"/>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1032" name="Picture 8" descr="作者"/>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4399" y="2459587"/>
            <a:ext cx="795310" cy="795310"/>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1030" name="Picture 6" descr="@djfjc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6639" y="2419106"/>
            <a:ext cx="835791" cy="835791"/>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80288" y="2486123"/>
            <a:ext cx="742238" cy="742238"/>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2954655"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项目团队与专业分工</a:t>
            </a:r>
          </a:p>
        </p:txBody>
      </p:sp>
      <p:grpSp>
        <p:nvGrpSpPr>
          <p:cNvPr id="38" name="b18736e3-90e0-4d23-9115-30c46a95d44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954306" y="2753409"/>
            <a:ext cx="5261358" cy="246280"/>
            <a:chOff x="2352363" y="2815932"/>
            <a:chExt cx="7524414" cy="352212"/>
          </a:xfrm>
        </p:grpSpPr>
        <p:cxnSp>
          <p:nvCxnSpPr>
            <p:cNvPr id="39" name="直接连接符 38"/>
            <p:cNvCxnSpPr>
              <a:endCxn id="44" idx="2"/>
            </p:cNvCxnSpPr>
            <p:nvPr/>
          </p:nvCxnSpPr>
          <p:spPr>
            <a:xfrm flipV="1">
              <a:off x="4541719" y="2992038"/>
              <a:ext cx="768204" cy="1"/>
            </a:xfrm>
            <a:prstGeom prst="line">
              <a:avLst/>
            </a:prstGeom>
            <a:ln w="3175" cap="rnd">
              <a:solidFill>
                <a:schemeClr val="bg1">
                  <a:lumMod val="75000"/>
                </a:schemeClr>
              </a:solidFill>
              <a:round/>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46" idx="6"/>
              <a:endCxn id="42" idx="2"/>
            </p:cNvCxnSpPr>
            <p:nvPr/>
          </p:nvCxnSpPr>
          <p:spPr>
            <a:xfrm>
              <a:off x="2704572" y="2992038"/>
              <a:ext cx="498027" cy="0"/>
            </a:xfrm>
            <a:prstGeom prst="line">
              <a:avLst/>
            </a:prstGeom>
            <a:ln w="3175" cap="rnd">
              <a:solidFill>
                <a:schemeClr val="bg1">
                  <a:lumMod val="75000"/>
                </a:schemeClr>
              </a:solidFill>
              <a:round/>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42" name="í$ḻïḍé"/>
            <p:cNvSpPr/>
            <p:nvPr/>
          </p:nvSpPr>
          <p:spPr>
            <a:xfrm>
              <a:off x="3202599" y="2815932"/>
              <a:ext cx="352208" cy="352212"/>
            </a:xfrm>
            <a:prstGeom prst="ellipse">
              <a:avLst/>
            </a:prstGeom>
            <a:solidFill>
              <a:srgbClr val="DA1D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200" b="1" dirty="0">
                  <a:solidFill>
                    <a:schemeClr val="bg1"/>
                  </a:solidFill>
                  <a:cs typeface="+mn-ea"/>
                  <a:sym typeface="+mn-lt"/>
                </a:rPr>
                <a:t>2</a:t>
              </a:r>
              <a:endParaRPr lang="zh-CN" altLang="en-US" sz="1200" b="1" dirty="0">
                <a:solidFill>
                  <a:schemeClr val="bg1"/>
                </a:solidFill>
                <a:cs typeface="+mn-ea"/>
                <a:sym typeface="+mn-lt"/>
              </a:endParaRPr>
            </a:p>
          </p:txBody>
        </p:sp>
        <p:sp>
          <p:nvSpPr>
            <p:cNvPr id="44" name="ïSlïḍê"/>
            <p:cNvSpPr/>
            <p:nvPr/>
          </p:nvSpPr>
          <p:spPr>
            <a:xfrm>
              <a:off x="5309922" y="2815932"/>
              <a:ext cx="352208" cy="352212"/>
            </a:xfrm>
            <a:prstGeom prst="ellipse">
              <a:avLst/>
            </a:prstGeom>
            <a:solidFill>
              <a:srgbClr val="DA1D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200" b="1" dirty="0">
                  <a:solidFill>
                    <a:schemeClr val="bg1"/>
                  </a:solidFill>
                  <a:cs typeface="+mn-ea"/>
                  <a:sym typeface="+mn-lt"/>
                </a:rPr>
                <a:t>3</a:t>
              </a:r>
              <a:endParaRPr lang="zh-CN" altLang="en-US" sz="1200" b="1" dirty="0">
                <a:solidFill>
                  <a:schemeClr val="bg1"/>
                </a:solidFill>
                <a:cs typeface="+mn-ea"/>
                <a:sym typeface="+mn-lt"/>
              </a:endParaRPr>
            </a:p>
          </p:txBody>
        </p:sp>
        <p:sp>
          <p:nvSpPr>
            <p:cNvPr id="46" name="ísļîḍe"/>
            <p:cNvSpPr/>
            <p:nvPr/>
          </p:nvSpPr>
          <p:spPr>
            <a:xfrm>
              <a:off x="2352363" y="2815932"/>
              <a:ext cx="352208" cy="352212"/>
            </a:xfrm>
            <a:prstGeom prst="ellipse">
              <a:avLst/>
            </a:prstGeom>
            <a:solidFill>
              <a:srgbClr val="DA1D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200" b="1" dirty="0">
                  <a:solidFill>
                    <a:schemeClr val="bg1"/>
                  </a:solidFill>
                  <a:cs typeface="+mn-ea"/>
                  <a:sym typeface="+mn-lt"/>
                </a:rPr>
                <a:t>1</a:t>
              </a:r>
              <a:endParaRPr lang="zh-CN" altLang="en-US" sz="1200" b="1" dirty="0">
                <a:solidFill>
                  <a:schemeClr val="bg1"/>
                </a:solidFill>
                <a:cs typeface="+mn-ea"/>
                <a:sym typeface="+mn-lt"/>
              </a:endParaRPr>
            </a:p>
          </p:txBody>
        </p:sp>
        <p:sp>
          <p:nvSpPr>
            <p:cNvPr id="53" name="ïSḻïdè"/>
            <p:cNvSpPr/>
            <p:nvPr/>
          </p:nvSpPr>
          <p:spPr>
            <a:xfrm>
              <a:off x="9524569" y="2815932"/>
              <a:ext cx="352208" cy="352212"/>
            </a:xfrm>
            <a:prstGeom prst="ellipse">
              <a:avLst/>
            </a:prstGeom>
            <a:solidFill>
              <a:srgbClr val="DA1D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200" b="1" dirty="0">
                  <a:solidFill>
                    <a:schemeClr val="bg1"/>
                  </a:solidFill>
                  <a:cs typeface="+mn-ea"/>
                  <a:sym typeface="+mn-lt"/>
                </a:rPr>
                <a:t>5</a:t>
              </a:r>
              <a:endParaRPr lang="zh-CN" altLang="en-US" sz="1200" b="1" dirty="0">
                <a:solidFill>
                  <a:schemeClr val="bg1"/>
                </a:solidFill>
                <a:cs typeface="+mn-ea"/>
                <a:sym typeface="+mn-lt"/>
              </a:endParaRPr>
            </a:p>
          </p:txBody>
        </p:sp>
        <p:cxnSp>
          <p:nvCxnSpPr>
            <p:cNvPr id="48" name="直接连接符 47"/>
            <p:cNvCxnSpPr>
              <a:endCxn id="50" idx="2"/>
            </p:cNvCxnSpPr>
            <p:nvPr/>
          </p:nvCxnSpPr>
          <p:spPr>
            <a:xfrm flipV="1">
              <a:off x="6649041" y="2992038"/>
              <a:ext cx="768204" cy="1"/>
            </a:xfrm>
            <a:prstGeom prst="line">
              <a:avLst/>
            </a:prstGeom>
            <a:ln w="3175" cap="rnd">
              <a:solidFill>
                <a:schemeClr val="bg1">
                  <a:lumMod val="75000"/>
                </a:schemeClr>
              </a:solidFill>
              <a:round/>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50" name="íṧlíḋè"/>
            <p:cNvSpPr/>
            <p:nvPr/>
          </p:nvSpPr>
          <p:spPr>
            <a:xfrm>
              <a:off x="7417245" y="2815932"/>
              <a:ext cx="352208" cy="352212"/>
            </a:xfrm>
            <a:prstGeom prst="ellipse">
              <a:avLst/>
            </a:prstGeom>
            <a:solidFill>
              <a:srgbClr val="DA1D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200" b="1" dirty="0">
                  <a:solidFill>
                    <a:schemeClr val="bg1"/>
                  </a:solidFill>
                  <a:cs typeface="+mn-ea"/>
                  <a:sym typeface="+mn-lt"/>
                </a:rPr>
                <a:t>4</a:t>
              </a:r>
              <a:endParaRPr lang="zh-CN" altLang="en-US" sz="1200" b="1" dirty="0">
                <a:solidFill>
                  <a:schemeClr val="bg1"/>
                </a:solidFill>
                <a:cs typeface="+mn-ea"/>
                <a:sym typeface="+mn-lt"/>
              </a:endParaRPr>
            </a:p>
          </p:txBody>
        </p:sp>
        <p:cxnSp>
          <p:nvCxnSpPr>
            <p:cNvPr id="51" name="直接连接符 50"/>
            <p:cNvCxnSpPr>
              <a:endCxn id="53" idx="2"/>
            </p:cNvCxnSpPr>
            <p:nvPr/>
          </p:nvCxnSpPr>
          <p:spPr>
            <a:xfrm flipV="1">
              <a:off x="8756365" y="2992038"/>
              <a:ext cx="768205" cy="1"/>
            </a:xfrm>
            <a:prstGeom prst="line">
              <a:avLst/>
            </a:prstGeom>
            <a:ln w="3175" cap="rnd">
              <a:solidFill>
                <a:schemeClr val="bg1">
                  <a:lumMod val="75000"/>
                </a:schemeClr>
              </a:solidFill>
              <a:round/>
              <a:headEnd type="none"/>
              <a:tailEnd type="stealth" w="med" len="med"/>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701092" y="3456982"/>
            <a:ext cx="1847732" cy="1130361"/>
            <a:chOff x="8820605" y="2972099"/>
            <a:chExt cx="1598366" cy="1507145"/>
          </a:xfrm>
        </p:grpSpPr>
        <p:sp>
          <p:nvSpPr>
            <p:cNvPr id="55" name="文本框 6"/>
            <p:cNvSpPr txBox="1"/>
            <p:nvPr/>
          </p:nvSpPr>
          <p:spPr bwMode="auto">
            <a:xfrm>
              <a:off x="8820605" y="3293365"/>
              <a:ext cx="1598366" cy="118587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使用微服务架构，搭建了</a:t>
              </a:r>
              <a:r>
                <a:rPr lang="en-US" altLang="zh-CN" sz="675" kern="1200" dirty="0" err="1">
                  <a:solidFill>
                    <a:prstClr val="black">
                      <a:lumMod val="75000"/>
                      <a:lumOff val="25000"/>
                    </a:prstClr>
                  </a:solidFill>
                  <a:cs typeface="+mn-ea"/>
                  <a:sym typeface="+mn-lt"/>
                </a:rPr>
                <a:t>FastAPI</a:t>
              </a:r>
              <a:r>
                <a:rPr lang="zh-CN" altLang="en-US" sz="675" kern="1200" dirty="0">
                  <a:solidFill>
                    <a:prstClr val="black">
                      <a:lumMod val="75000"/>
                      <a:lumOff val="25000"/>
                    </a:prstClr>
                  </a:solidFill>
                  <a:cs typeface="+mn-ea"/>
                  <a:sym typeface="+mn-lt"/>
                </a:rPr>
                <a:t>。从零开始构建了生产级的</a:t>
              </a:r>
              <a:r>
                <a:rPr lang="en-US" altLang="zh-CN" sz="675" kern="1200" dirty="0">
                  <a:solidFill>
                    <a:prstClr val="black">
                      <a:lumMod val="75000"/>
                      <a:lumOff val="25000"/>
                    </a:prstClr>
                  </a:solidFill>
                  <a:cs typeface="+mn-ea"/>
                  <a:sym typeface="+mn-lt"/>
                </a:rPr>
                <a:t>RAG</a:t>
              </a:r>
              <a:r>
                <a:rPr lang="zh-CN" altLang="en-US" sz="675" kern="1200" dirty="0">
                  <a:solidFill>
                    <a:prstClr val="black">
                      <a:lumMod val="75000"/>
                      <a:lumOff val="25000"/>
                    </a:prstClr>
                  </a:solidFill>
                  <a:cs typeface="+mn-ea"/>
                  <a:sym typeface="+mn-lt"/>
                </a:rPr>
                <a:t>服务，实现了</a:t>
              </a:r>
              <a:r>
                <a:rPr lang="en-US" altLang="zh-CN" sz="675" kern="1200" dirty="0">
                  <a:solidFill>
                    <a:prstClr val="black">
                      <a:lumMod val="75000"/>
                      <a:lumOff val="25000"/>
                    </a:prstClr>
                  </a:solidFill>
                  <a:cs typeface="+mn-ea"/>
                  <a:sym typeface="+mn-lt"/>
                </a:rPr>
                <a:t>MCP</a:t>
              </a:r>
              <a:r>
                <a:rPr lang="zh-CN" altLang="en-US" sz="675" kern="1200" dirty="0">
                  <a:solidFill>
                    <a:prstClr val="black">
                      <a:lumMod val="75000"/>
                      <a:lumOff val="25000"/>
                    </a:prstClr>
                  </a:solidFill>
                  <a:cs typeface="+mn-ea"/>
                  <a:sym typeface="+mn-lt"/>
                </a:rPr>
                <a:t>协议接口，涵盖从文档处理到智能问答的完整流程。离线部署</a:t>
              </a:r>
              <a:r>
                <a:rPr lang="en-US" altLang="zh-CN" sz="675" kern="1200" dirty="0">
                  <a:solidFill>
                    <a:prstClr val="black">
                      <a:lumMod val="75000"/>
                      <a:lumOff val="25000"/>
                    </a:prstClr>
                  </a:solidFill>
                  <a:cs typeface="+mn-ea"/>
                  <a:sym typeface="+mn-lt"/>
                </a:rPr>
                <a:t>Qwen3-8B</a:t>
              </a:r>
              <a:r>
                <a:rPr lang="zh-CN" altLang="en-US" sz="675" kern="1200" dirty="0">
                  <a:solidFill>
                    <a:prstClr val="black">
                      <a:lumMod val="75000"/>
                      <a:lumOff val="25000"/>
                    </a:prstClr>
                  </a:solidFill>
                  <a:cs typeface="+mn-ea"/>
                  <a:sym typeface="+mn-lt"/>
                </a:rPr>
                <a:t>模型并使用</a:t>
              </a:r>
              <a:r>
                <a:rPr lang="en-US" altLang="zh-CN" sz="675" kern="1200" dirty="0" err="1">
                  <a:solidFill>
                    <a:prstClr val="black">
                      <a:lumMod val="75000"/>
                      <a:lumOff val="25000"/>
                    </a:prstClr>
                  </a:solidFill>
                  <a:cs typeface="+mn-ea"/>
                  <a:sym typeface="+mn-lt"/>
                </a:rPr>
                <a:t>vllm</a:t>
              </a:r>
              <a:r>
                <a:rPr lang="zh-CN" altLang="en-US" sz="675" kern="1200" dirty="0">
                  <a:solidFill>
                    <a:prstClr val="black">
                      <a:lumMod val="75000"/>
                      <a:lumOff val="25000"/>
                    </a:prstClr>
                  </a:solidFill>
                  <a:cs typeface="+mn-ea"/>
                  <a:sym typeface="+mn-lt"/>
                </a:rPr>
                <a:t>提供高效推理服务，并使用</a:t>
              </a:r>
              <a:r>
                <a:rPr lang="en-US" altLang="zh-CN" sz="675" kern="1200" dirty="0" err="1">
                  <a:solidFill>
                    <a:prstClr val="black">
                      <a:lumMod val="75000"/>
                      <a:lumOff val="25000"/>
                    </a:prstClr>
                  </a:solidFill>
                  <a:cs typeface="+mn-ea"/>
                  <a:sym typeface="+mn-lt"/>
                </a:rPr>
                <a:t>LoRA</a:t>
              </a:r>
              <a:r>
                <a:rPr lang="zh-CN" altLang="en-US" sz="675" kern="1200" dirty="0">
                  <a:solidFill>
                    <a:prstClr val="black">
                      <a:lumMod val="75000"/>
                      <a:lumOff val="25000"/>
                    </a:prstClr>
                  </a:solidFill>
                  <a:cs typeface="+mn-ea"/>
                  <a:sym typeface="+mn-lt"/>
                </a:rPr>
                <a:t>进行微调，针对社团管理下游任务场景进行专门化适配。</a:t>
              </a:r>
            </a:p>
          </p:txBody>
        </p:sp>
        <p:sp>
          <p:nvSpPr>
            <p:cNvPr id="56" name="文本框 7"/>
            <p:cNvSpPr txBox="1"/>
            <p:nvPr/>
          </p:nvSpPr>
          <p:spPr bwMode="auto">
            <a:xfrm>
              <a:off x="9041382" y="2972099"/>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黄凯琳</a:t>
              </a:r>
            </a:p>
          </p:txBody>
        </p:sp>
      </p:grpSp>
      <p:grpSp>
        <p:nvGrpSpPr>
          <p:cNvPr id="57" name="组合 56"/>
          <p:cNvGrpSpPr/>
          <p:nvPr/>
        </p:nvGrpSpPr>
        <p:grpSpPr>
          <a:xfrm>
            <a:off x="3648135" y="3456980"/>
            <a:ext cx="1847732" cy="995324"/>
            <a:chOff x="8820606" y="2972099"/>
            <a:chExt cx="1598366" cy="1327097"/>
          </a:xfrm>
        </p:grpSpPr>
        <p:sp>
          <p:nvSpPr>
            <p:cNvPr id="58" name="文本框 6"/>
            <p:cNvSpPr txBox="1"/>
            <p:nvPr/>
          </p:nvSpPr>
          <p:spPr bwMode="auto">
            <a:xfrm>
              <a:off x="8820606" y="3293365"/>
              <a:ext cx="1598366" cy="100583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负责数据库表设计</a:t>
              </a:r>
            </a:p>
            <a:p>
              <a:pPr lvl="0" algn="just">
                <a:defRPr/>
              </a:pPr>
              <a:r>
                <a:rPr lang="zh-CN" altLang="en-US" sz="675" kern="1200" dirty="0">
                  <a:solidFill>
                    <a:prstClr val="black">
                      <a:lumMod val="75000"/>
                      <a:lumOff val="25000"/>
                    </a:prstClr>
                  </a:solidFill>
                  <a:cs typeface="+mn-ea"/>
                  <a:sym typeface="+mn-lt"/>
                </a:rPr>
                <a:t>系统基础架构服务器开发（管理系统逻辑，以及对 </a:t>
              </a:r>
              <a:r>
                <a:rPr lang="en-US" altLang="zh-CN" sz="675" kern="1200" dirty="0">
                  <a:solidFill>
                    <a:prstClr val="black">
                      <a:lumMod val="75000"/>
                      <a:lumOff val="25000"/>
                    </a:prstClr>
                  </a:solidFill>
                  <a:cs typeface="+mn-ea"/>
                  <a:sym typeface="+mn-lt"/>
                </a:rPr>
                <a:t>LLM</a:t>
              </a:r>
              <a:r>
                <a:rPr lang="zh-CN" altLang="en-US" sz="675" kern="1200" dirty="0">
                  <a:solidFill>
                    <a:prstClr val="black">
                      <a:lumMod val="75000"/>
                      <a:lumOff val="25000"/>
                    </a:prstClr>
                  </a:solidFill>
                  <a:cs typeface="+mn-ea"/>
                  <a:sym typeface="+mn-lt"/>
                </a:rPr>
                <a:t>、</a:t>
              </a:r>
              <a:r>
                <a:rPr lang="en-US" altLang="zh-CN" sz="675" kern="1200" dirty="0">
                  <a:solidFill>
                    <a:prstClr val="black">
                      <a:lumMod val="75000"/>
                      <a:lumOff val="25000"/>
                    </a:prstClr>
                  </a:solidFill>
                  <a:cs typeface="+mn-ea"/>
                  <a:sym typeface="+mn-lt"/>
                </a:rPr>
                <a:t>RAG </a:t>
              </a:r>
              <a:r>
                <a:rPr lang="zh-CN" altLang="en-US" sz="675" kern="1200" dirty="0">
                  <a:solidFill>
                    <a:prstClr val="black">
                      <a:lumMod val="75000"/>
                      <a:lumOff val="25000"/>
                    </a:prstClr>
                  </a:solidFill>
                  <a:cs typeface="+mn-ea"/>
                  <a:sym typeface="+mn-lt"/>
                </a:rPr>
                <a:t>等微服务器反向代理）</a:t>
              </a:r>
            </a:p>
            <a:p>
              <a:pPr lvl="0" algn="just">
                <a:defRPr/>
              </a:pPr>
              <a:r>
                <a:rPr lang="zh-CN" altLang="en-US" sz="675" kern="1200" dirty="0">
                  <a:solidFill>
                    <a:prstClr val="black">
                      <a:lumMod val="75000"/>
                      <a:lumOff val="25000"/>
                    </a:prstClr>
                  </a:solidFill>
                  <a:cs typeface="+mn-ea"/>
                  <a:sym typeface="+mn-lt"/>
                </a:rPr>
                <a:t>邮箱验证码发送服务器开发</a:t>
              </a:r>
            </a:p>
            <a:p>
              <a:pPr lvl="0" algn="just">
                <a:defRPr/>
              </a:pPr>
              <a:r>
                <a:rPr lang="zh-CN" altLang="en-US" sz="675" kern="1200" dirty="0">
                  <a:solidFill>
                    <a:prstClr val="black">
                      <a:lumMod val="75000"/>
                      <a:lumOff val="25000"/>
                    </a:prstClr>
                  </a:solidFill>
                  <a:cs typeface="+mn-ea"/>
                  <a:sym typeface="+mn-lt"/>
                </a:rPr>
                <a:t>数据库及上述两种服务器上云、代理部署。</a:t>
              </a:r>
            </a:p>
          </p:txBody>
        </p:sp>
        <p:sp>
          <p:nvSpPr>
            <p:cNvPr id="59" name="文本框 7"/>
            <p:cNvSpPr txBox="1"/>
            <p:nvPr/>
          </p:nvSpPr>
          <p:spPr bwMode="auto">
            <a:xfrm>
              <a:off x="9041382" y="2972099"/>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刘思哲</a:t>
              </a:r>
            </a:p>
          </p:txBody>
        </p:sp>
      </p:grpSp>
      <p:grpSp>
        <p:nvGrpSpPr>
          <p:cNvPr id="60" name="组合 59"/>
          <p:cNvGrpSpPr/>
          <p:nvPr/>
        </p:nvGrpSpPr>
        <p:grpSpPr>
          <a:xfrm>
            <a:off x="6595177" y="3456982"/>
            <a:ext cx="1847732" cy="995324"/>
            <a:chOff x="8820605" y="2972099"/>
            <a:chExt cx="1598366" cy="1327096"/>
          </a:xfrm>
        </p:grpSpPr>
        <p:sp>
          <p:nvSpPr>
            <p:cNvPr id="61" name="文本框 6"/>
            <p:cNvSpPr txBox="1"/>
            <p:nvPr/>
          </p:nvSpPr>
          <p:spPr bwMode="auto">
            <a:xfrm>
              <a:off x="8820605" y="3293365"/>
              <a:ext cx="1598366" cy="100583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通用</a:t>
              </a:r>
              <a:r>
                <a:rPr lang="en-US" altLang="zh-CN" sz="675" kern="1200" dirty="0">
                  <a:solidFill>
                    <a:prstClr val="black">
                      <a:lumMod val="75000"/>
                      <a:lumOff val="25000"/>
                    </a:prstClr>
                  </a:solidFill>
                  <a:cs typeface="+mn-ea"/>
                  <a:sym typeface="+mn-lt"/>
                </a:rPr>
                <a:t>LLM</a:t>
              </a:r>
              <a:r>
                <a:rPr lang="zh-CN" altLang="en-US" sz="675" kern="1200" dirty="0">
                  <a:solidFill>
                    <a:prstClr val="black">
                      <a:lumMod val="75000"/>
                      <a:lumOff val="25000"/>
                    </a:prstClr>
                  </a:solidFill>
                  <a:cs typeface="+mn-ea"/>
                  <a:sym typeface="+mn-lt"/>
                </a:rPr>
                <a:t>部署与服务器搭建，配合提示词优化工程实现用户端的接口调用。推荐算法的实现和推荐服务器的部署。并实现在线服务器的数据拉取与本地同步。参与用户端的页面设计与功能设计。</a:t>
              </a:r>
            </a:p>
          </p:txBody>
        </p:sp>
        <p:sp>
          <p:nvSpPr>
            <p:cNvPr id="62" name="文本框 7"/>
            <p:cNvSpPr txBox="1"/>
            <p:nvPr/>
          </p:nvSpPr>
          <p:spPr bwMode="auto">
            <a:xfrm>
              <a:off x="9041382" y="2972099"/>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马之涵</a:t>
              </a:r>
            </a:p>
          </p:txBody>
        </p:sp>
      </p:grpSp>
      <p:grpSp>
        <p:nvGrpSpPr>
          <p:cNvPr id="63" name="组合 62"/>
          <p:cNvGrpSpPr/>
          <p:nvPr/>
        </p:nvGrpSpPr>
        <p:grpSpPr>
          <a:xfrm>
            <a:off x="2151059" y="1064415"/>
            <a:ext cx="1847732" cy="1352827"/>
            <a:chOff x="8800229" y="2251415"/>
            <a:chExt cx="1598366" cy="1839091"/>
          </a:xfrm>
        </p:grpSpPr>
        <p:sp>
          <p:nvSpPr>
            <p:cNvPr id="64" name="文本框 6"/>
            <p:cNvSpPr txBox="1"/>
            <p:nvPr/>
          </p:nvSpPr>
          <p:spPr bwMode="auto">
            <a:xfrm>
              <a:off x="8800229" y="2514252"/>
              <a:ext cx="1598366" cy="157625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rPr>
                <a:t>在 </a:t>
              </a:r>
              <a:r>
                <a:rPr lang="en-US" altLang="zh-CN" sz="675" kern="1200" dirty="0">
                  <a:solidFill>
                    <a:prstClr val="black">
                      <a:lumMod val="75000"/>
                      <a:lumOff val="25000"/>
                    </a:prstClr>
                  </a:solidFill>
                  <a:cs typeface="+mn-ea"/>
                </a:rPr>
                <a:t>AI </a:t>
              </a:r>
              <a:r>
                <a:rPr lang="zh-CN" altLang="en-US" sz="675" kern="1200" dirty="0">
                  <a:solidFill>
                    <a:prstClr val="black">
                      <a:lumMod val="75000"/>
                      <a:lumOff val="25000"/>
                    </a:prstClr>
                  </a:solidFill>
                  <a:cs typeface="+mn-ea"/>
                </a:rPr>
                <a:t>接口方面，方案强调统一封装、利用 </a:t>
              </a:r>
              <a:r>
                <a:rPr lang="en-US" altLang="zh-CN" sz="675" kern="1200" dirty="0">
                  <a:solidFill>
                    <a:prstClr val="black">
                      <a:lumMod val="75000"/>
                      <a:lumOff val="25000"/>
                    </a:prstClr>
                  </a:solidFill>
                  <a:cs typeface="+mn-ea"/>
                </a:rPr>
                <a:t>Markdown </a:t>
              </a:r>
              <a:r>
                <a:rPr lang="zh-CN" altLang="en-US" sz="675" kern="1200" dirty="0">
                  <a:solidFill>
                    <a:prstClr val="black">
                      <a:lumMod val="75000"/>
                      <a:lumOff val="25000"/>
                    </a:prstClr>
                  </a:solidFill>
                  <a:cs typeface="+mn-ea"/>
                </a:rPr>
                <a:t>和可视化库进行富文本及深度思考渲染，并采用 </a:t>
              </a:r>
              <a:r>
                <a:rPr lang="en-US" altLang="zh-CN" sz="675" kern="1200" dirty="0">
                  <a:solidFill>
                    <a:prstClr val="black">
                      <a:lumMod val="75000"/>
                      <a:lumOff val="25000"/>
                    </a:prstClr>
                  </a:solidFill>
                  <a:cs typeface="+mn-ea"/>
                </a:rPr>
                <a:t>SSE </a:t>
              </a:r>
              <a:r>
                <a:rPr lang="zh-CN" altLang="en-US" sz="675" kern="1200" dirty="0">
                  <a:solidFill>
                    <a:prstClr val="black">
                      <a:lumMod val="75000"/>
                      <a:lumOff val="25000"/>
                    </a:prstClr>
                  </a:solidFill>
                  <a:cs typeface="+mn-ea"/>
                </a:rPr>
                <a:t>流式数据处理实现实时交互，同时兼顾本地与服务器端的数据存储。社团功能开发聚焦于用户体验导向的客户端页面构建、严谨的申请审核机制以及清晰高效的接口设计。最后，个人页面完善着重于用户数据的安全存储与更新。</a:t>
              </a:r>
              <a:endParaRPr lang="zh-CN" altLang="en-US" sz="675" kern="1200" dirty="0">
                <a:solidFill>
                  <a:prstClr val="black">
                    <a:lumMod val="75000"/>
                    <a:lumOff val="25000"/>
                  </a:prstClr>
                </a:solidFill>
                <a:cs typeface="+mn-ea"/>
                <a:sym typeface="+mn-lt"/>
              </a:endParaRPr>
            </a:p>
          </p:txBody>
        </p:sp>
        <p:sp>
          <p:nvSpPr>
            <p:cNvPr id="65" name="文本框 7"/>
            <p:cNvSpPr txBox="1"/>
            <p:nvPr/>
          </p:nvSpPr>
          <p:spPr bwMode="auto">
            <a:xfrm>
              <a:off x="9029827" y="2251415"/>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王子安</a:t>
              </a:r>
            </a:p>
          </p:txBody>
        </p:sp>
      </p:grpSp>
      <p:grpSp>
        <p:nvGrpSpPr>
          <p:cNvPr id="66" name="组合 65"/>
          <p:cNvGrpSpPr/>
          <p:nvPr/>
        </p:nvGrpSpPr>
        <p:grpSpPr>
          <a:xfrm>
            <a:off x="5080469" y="1061754"/>
            <a:ext cx="1847732" cy="1484645"/>
            <a:chOff x="8784977" y="2261704"/>
            <a:chExt cx="1598366" cy="1979524"/>
          </a:xfrm>
        </p:grpSpPr>
        <p:sp>
          <p:nvSpPr>
            <p:cNvPr id="70" name="文本框 6"/>
            <p:cNvSpPr txBox="1"/>
            <p:nvPr/>
          </p:nvSpPr>
          <p:spPr bwMode="auto">
            <a:xfrm>
              <a:off x="8784977" y="2515201"/>
              <a:ext cx="1598366" cy="172602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sz="675" kern="1200" dirty="0">
                  <a:solidFill>
                    <a:prstClr val="black">
                      <a:lumMod val="75000"/>
                      <a:lumOff val="25000"/>
                    </a:prstClr>
                  </a:solidFill>
                  <a:cs typeface="+mn-ea"/>
                  <a:sym typeface="+mn-lt"/>
                </a:rPr>
                <a:t>完成了系统页面架构的整体搭建，采用模块化设计理念，实现了路由导航、视图组件的分层管理。在</a:t>
              </a:r>
              <a:r>
                <a:rPr lang="en-US" altLang="zh-CN" sz="675" kern="1200" dirty="0">
                  <a:solidFill>
                    <a:prstClr val="black">
                      <a:lumMod val="75000"/>
                      <a:lumOff val="25000"/>
                    </a:prstClr>
                  </a:solidFill>
                  <a:cs typeface="+mn-ea"/>
                  <a:sym typeface="+mn-lt"/>
                </a:rPr>
                <a:t>UI</a:t>
              </a:r>
              <a:r>
                <a:rPr lang="zh-CN" altLang="en-US" sz="675" kern="1200" dirty="0">
                  <a:solidFill>
                    <a:prstClr val="black">
                      <a:lumMod val="75000"/>
                      <a:lumOff val="25000"/>
                    </a:prstClr>
                  </a:solidFill>
                  <a:cs typeface="+mn-ea"/>
                  <a:sym typeface="+mn-lt"/>
                </a:rPr>
                <a:t>层面，通过优化色彩方案、引入微交互动效及响应式布局，显著提升了界面美观度。功能实现上，完成了数据可视化、表单校验、用户权限控制等核心模块。模块对接时，规范了接口文档，实现了数据交互、状态管理及错误处理机制，确保系统高效稳定运行。</a:t>
              </a:r>
            </a:p>
          </p:txBody>
        </p:sp>
        <p:sp>
          <p:nvSpPr>
            <p:cNvPr id="71" name="文本框 7"/>
            <p:cNvSpPr txBox="1"/>
            <p:nvPr/>
          </p:nvSpPr>
          <p:spPr bwMode="auto">
            <a:xfrm>
              <a:off x="9052939" y="2261704"/>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200" kern="0" dirty="0">
                  <a:cs typeface="+mn-ea"/>
                  <a:sym typeface="+mn-lt"/>
                </a:rPr>
                <a:t>张佳宇</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Effect transition="in" filter="fade">
                                      <p:cBhvr>
                                        <p:cTn id="19" dur="500"/>
                                        <p:tgtEl>
                                          <p:spTgt spid="6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fltVal val="0"/>
                                          </p:val>
                                        </p:tav>
                                        <p:tav tm="100000">
                                          <p:val>
                                            <p:strVal val="#ppt_w"/>
                                          </p:val>
                                        </p:tav>
                                      </p:tavLst>
                                    </p:anim>
                                    <p:anim calcmode="lin" valueType="num">
                                      <p:cBhvr>
                                        <p:cTn id="24" dur="500" fill="hold"/>
                                        <p:tgtEl>
                                          <p:spTgt spid="57"/>
                                        </p:tgtEl>
                                        <p:attrNameLst>
                                          <p:attrName>ppt_h</p:attrName>
                                        </p:attrNameLst>
                                      </p:cBhvr>
                                      <p:tavLst>
                                        <p:tav tm="0">
                                          <p:val>
                                            <p:fltVal val="0"/>
                                          </p:val>
                                        </p:tav>
                                        <p:tav tm="100000">
                                          <p:val>
                                            <p:strVal val="#ppt_h"/>
                                          </p:val>
                                        </p:tav>
                                      </p:tavLst>
                                    </p:anim>
                                    <p:animEffect transition="in" filter="fade">
                                      <p:cBhvr>
                                        <p:cTn id="25" dur="500"/>
                                        <p:tgtEl>
                                          <p:spTgt spid="57"/>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p:cTn id="35" dur="500" fill="hold"/>
                                        <p:tgtEl>
                                          <p:spTgt spid="60"/>
                                        </p:tgtEl>
                                        <p:attrNameLst>
                                          <p:attrName>ppt_w</p:attrName>
                                        </p:attrNameLst>
                                      </p:cBhvr>
                                      <p:tavLst>
                                        <p:tav tm="0">
                                          <p:val>
                                            <p:fltVal val="0"/>
                                          </p:val>
                                        </p:tav>
                                        <p:tav tm="100000">
                                          <p:val>
                                            <p:strVal val="#ppt_w"/>
                                          </p:val>
                                        </p:tav>
                                      </p:tavLst>
                                    </p:anim>
                                    <p:anim calcmode="lin" valueType="num">
                                      <p:cBhvr>
                                        <p:cTn id="36" dur="500" fill="hold"/>
                                        <p:tgtEl>
                                          <p:spTgt spid="60"/>
                                        </p:tgtEl>
                                        <p:attrNameLst>
                                          <p:attrName>ppt_h</p:attrName>
                                        </p:attrNameLst>
                                      </p:cBhvr>
                                      <p:tavLst>
                                        <p:tav tm="0">
                                          <p:val>
                                            <p:fltVal val="0"/>
                                          </p:val>
                                        </p:tav>
                                        <p:tav tm="100000">
                                          <p:val>
                                            <p:strVal val="#ppt_h"/>
                                          </p:val>
                                        </p:tav>
                                      </p:tavLst>
                                    </p:anim>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48101" y="2842533"/>
            <a:ext cx="4247798" cy="23820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900" dirty="0">
                <a:solidFill>
                  <a:schemeClr val="tx1">
                    <a:lumMod val="65000"/>
                    <a:lumOff val="35000"/>
                  </a:schemeClr>
                </a:solidFill>
                <a:cs typeface="+mn-ea"/>
                <a:sym typeface="+mn-lt"/>
              </a:rPr>
              <a:t>我们做了什么</a:t>
            </a:r>
            <a:endParaRPr lang="en-US" altLang="zh-CN" sz="900" dirty="0">
              <a:solidFill>
                <a:schemeClr val="tx1">
                  <a:lumMod val="65000"/>
                  <a:lumOff val="35000"/>
                </a:schemeClr>
              </a:solidFill>
              <a:cs typeface="+mn-ea"/>
              <a:sym typeface="+mn-lt"/>
            </a:endParaRPr>
          </a:p>
        </p:txBody>
      </p:sp>
      <p:sp>
        <p:nvSpPr>
          <p:cNvPr id="18" name="文本框 17"/>
          <p:cNvSpPr txBox="1"/>
          <p:nvPr/>
        </p:nvSpPr>
        <p:spPr>
          <a:xfrm>
            <a:off x="2847635" y="2146795"/>
            <a:ext cx="3448731" cy="5785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3000" b="1" dirty="0">
                <a:solidFill>
                  <a:schemeClr val="tx1">
                    <a:lumMod val="75000"/>
                    <a:lumOff val="25000"/>
                  </a:schemeClr>
                </a:solidFill>
                <a:cs typeface="+mn-ea"/>
                <a:sym typeface="+mn-lt"/>
              </a:rPr>
              <a:t>亮点呈现</a:t>
            </a:r>
          </a:p>
        </p:txBody>
      </p:sp>
      <p:sp>
        <p:nvSpPr>
          <p:cNvPr id="19" name="文本框 18"/>
          <p:cNvSpPr txBox="1"/>
          <p:nvPr/>
        </p:nvSpPr>
        <p:spPr>
          <a:xfrm>
            <a:off x="3423897" y="1451056"/>
            <a:ext cx="2296206" cy="62722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3300" dirty="0">
                <a:solidFill>
                  <a:srgbClr val="DA1D27"/>
                </a:solidFill>
                <a:cs typeface="+mn-ea"/>
                <a:sym typeface="+mn-lt"/>
              </a:rPr>
              <a:t>PART 02</a:t>
            </a:r>
          </a:p>
        </p:txBody>
      </p:sp>
      <p:sp>
        <p:nvSpPr>
          <p:cNvPr id="20" name="椭圆 13"/>
          <p:cNvSpPr/>
          <p:nvPr/>
        </p:nvSpPr>
        <p:spPr>
          <a:xfrm flipV="1">
            <a:off x="4332515" y="3539468"/>
            <a:ext cx="478971" cy="478303"/>
          </a:xfrm>
          <a:custGeom>
            <a:avLst/>
            <a:gdLst>
              <a:gd name="connsiteX0" fmla="*/ 303763 w 607427"/>
              <a:gd name="connsiteY0" fmla="*/ 152514 h 606580"/>
              <a:gd name="connsiteX1" fmla="*/ 187507 w 607427"/>
              <a:gd name="connsiteY1" fmla="*/ 268477 h 606580"/>
              <a:gd name="connsiteX2" fmla="*/ 257222 w 607427"/>
              <a:gd name="connsiteY2" fmla="*/ 268477 h 606580"/>
              <a:gd name="connsiteX3" fmla="*/ 257222 w 607427"/>
              <a:gd name="connsiteY3" fmla="*/ 454136 h 606580"/>
              <a:gd name="connsiteX4" fmla="*/ 350207 w 607427"/>
              <a:gd name="connsiteY4" fmla="*/ 454136 h 606580"/>
              <a:gd name="connsiteX5" fmla="*/ 350207 w 607427"/>
              <a:gd name="connsiteY5" fmla="*/ 268477 h 606580"/>
              <a:gd name="connsiteX6" fmla="*/ 419922 w 607427"/>
              <a:gd name="connsiteY6" fmla="*/ 268477 h 606580"/>
              <a:gd name="connsiteX7" fmla="*/ 303763 w 607427"/>
              <a:gd name="connsiteY7" fmla="*/ 113469 h 606580"/>
              <a:gd name="connsiteX8" fmla="*/ 331434 w 607427"/>
              <a:gd name="connsiteY8" fmla="*/ 124890 h 606580"/>
              <a:gd name="connsiteX9" fmla="*/ 447592 w 607427"/>
              <a:gd name="connsiteY9" fmla="*/ 240853 h 606580"/>
              <a:gd name="connsiteX10" fmla="*/ 456099 w 607427"/>
              <a:gd name="connsiteY10" fmla="*/ 283412 h 606580"/>
              <a:gd name="connsiteX11" fmla="*/ 419922 w 607427"/>
              <a:gd name="connsiteY11" fmla="*/ 307522 h 606580"/>
              <a:gd name="connsiteX12" fmla="*/ 389318 w 607427"/>
              <a:gd name="connsiteY12" fmla="*/ 307522 h 606580"/>
              <a:gd name="connsiteX13" fmla="*/ 389318 w 607427"/>
              <a:gd name="connsiteY13" fmla="*/ 454136 h 606580"/>
              <a:gd name="connsiteX14" fmla="*/ 350207 w 607427"/>
              <a:gd name="connsiteY14" fmla="*/ 493181 h 606580"/>
              <a:gd name="connsiteX15" fmla="*/ 257222 w 607427"/>
              <a:gd name="connsiteY15" fmla="*/ 493181 h 606580"/>
              <a:gd name="connsiteX16" fmla="*/ 218111 w 607427"/>
              <a:gd name="connsiteY16" fmla="*/ 454136 h 606580"/>
              <a:gd name="connsiteX17" fmla="*/ 218111 w 607427"/>
              <a:gd name="connsiteY17" fmla="*/ 307522 h 606580"/>
              <a:gd name="connsiteX18" fmla="*/ 187507 w 607427"/>
              <a:gd name="connsiteY18" fmla="*/ 307522 h 606580"/>
              <a:gd name="connsiteX19" fmla="*/ 151427 w 607427"/>
              <a:gd name="connsiteY19" fmla="*/ 283412 h 606580"/>
              <a:gd name="connsiteX20" fmla="*/ 159934 w 607427"/>
              <a:gd name="connsiteY20" fmla="*/ 240853 h 606580"/>
              <a:gd name="connsiteX21" fmla="*/ 276092 w 607427"/>
              <a:gd name="connsiteY21" fmla="*/ 124890 h 606580"/>
              <a:gd name="connsiteX22" fmla="*/ 303763 w 607427"/>
              <a:gd name="connsiteY22" fmla="*/ 113469 h 606580"/>
              <a:gd name="connsiteX23" fmla="*/ 303763 w 607427"/>
              <a:gd name="connsiteY23" fmla="*/ 39052 h 606580"/>
              <a:gd name="connsiteX24" fmla="*/ 39107 w 607427"/>
              <a:gd name="connsiteY24" fmla="*/ 303339 h 606580"/>
              <a:gd name="connsiteX25" fmla="*/ 303763 w 607427"/>
              <a:gd name="connsiteY25" fmla="*/ 567528 h 606580"/>
              <a:gd name="connsiteX26" fmla="*/ 568320 w 607427"/>
              <a:gd name="connsiteY26" fmla="*/ 303339 h 606580"/>
              <a:gd name="connsiteX27" fmla="*/ 303763 w 607427"/>
              <a:gd name="connsiteY27" fmla="*/ 39052 h 606580"/>
              <a:gd name="connsiteX28" fmla="*/ 303763 w 607427"/>
              <a:gd name="connsiteY28" fmla="*/ 0 h 606580"/>
              <a:gd name="connsiteX29" fmla="*/ 607427 w 607427"/>
              <a:gd name="connsiteY29" fmla="*/ 303339 h 606580"/>
              <a:gd name="connsiteX30" fmla="*/ 303763 w 607427"/>
              <a:gd name="connsiteY30" fmla="*/ 606580 h 606580"/>
              <a:gd name="connsiteX31" fmla="*/ 0 w 607427"/>
              <a:gd name="connsiteY31" fmla="*/ 303339 h 606580"/>
              <a:gd name="connsiteX32" fmla="*/ 303763 w 607427"/>
              <a:gd name="connsiteY3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427" h="606580">
                <a:moveTo>
                  <a:pt x="303763" y="152514"/>
                </a:moveTo>
                <a:lnTo>
                  <a:pt x="187507" y="268477"/>
                </a:lnTo>
                <a:lnTo>
                  <a:pt x="257222" y="268477"/>
                </a:lnTo>
                <a:lnTo>
                  <a:pt x="257222" y="454136"/>
                </a:lnTo>
                <a:lnTo>
                  <a:pt x="350207" y="454136"/>
                </a:lnTo>
                <a:lnTo>
                  <a:pt x="350207" y="268477"/>
                </a:lnTo>
                <a:lnTo>
                  <a:pt x="419922" y="268477"/>
                </a:lnTo>
                <a:close/>
                <a:moveTo>
                  <a:pt x="303763" y="113469"/>
                </a:moveTo>
                <a:cubicBezTo>
                  <a:pt x="314127" y="113469"/>
                  <a:pt x="324101" y="117569"/>
                  <a:pt x="331434" y="124890"/>
                </a:cubicBezTo>
                <a:lnTo>
                  <a:pt x="447592" y="240853"/>
                </a:lnTo>
                <a:cubicBezTo>
                  <a:pt x="458739" y="252079"/>
                  <a:pt x="462063" y="268868"/>
                  <a:pt x="456099" y="283412"/>
                </a:cubicBezTo>
                <a:cubicBezTo>
                  <a:pt x="450037" y="298054"/>
                  <a:pt x="435761" y="307522"/>
                  <a:pt x="419922" y="307522"/>
                </a:cubicBezTo>
                <a:lnTo>
                  <a:pt x="389318" y="307522"/>
                </a:lnTo>
                <a:lnTo>
                  <a:pt x="389318" y="454136"/>
                </a:lnTo>
                <a:cubicBezTo>
                  <a:pt x="389318" y="475611"/>
                  <a:pt x="371816" y="493181"/>
                  <a:pt x="350207" y="493181"/>
                </a:cubicBezTo>
                <a:lnTo>
                  <a:pt x="257222" y="493181"/>
                </a:lnTo>
                <a:cubicBezTo>
                  <a:pt x="235613" y="493181"/>
                  <a:pt x="218111" y="475611"/>
                  <a:pt x="218111" y="454136"/>
                </a:cubicBezTo>
                <a:lnTo>
                  <a:pt x="218111" y="307522"/>
                </a:lnTo>
                <a:lnTo>
                  <a:pt x="187507" y="307522"/>
                </a:lnTo>
                <a:cubicBezTo>
                  <a:pt x="171765" y="307522"/>
                  <a:pt x="157490" y="298054"/>
                  <a:pt x="151427" y="283412"/>
                </a:cubicBezTo>
                <a:cubicBezTo>
                  <a:pt x="145365" y="268868"/>
                  <a:pt x="148690" y="252079"/>
                  <a:pt x="159934" y="240853"/>
                </a:cubicBezTo>
                <a:lnTo>
                  <a:pt x="276092" y="124890"/>
                </a:lnTo>
                <a:cubicBezTo>
                  <a:pt x="283426" y="117569"/>
                  <a:pt x="293399" y="113469"/>
                  <a:pt x="303763" y="113469"/>
                </a:cubicBezTo>
                <a:close/>
                <a:moveTo>
                  <a:pt x="303763" y="39052"/>
                </a:moveTo>
                <a:cubicBezTo>
                  <a:pt x="157796" y="39052"/>
                  <a:pt x="39107" y="157576"/>
                  <a:pt x="39107" y="303339"/>
                </a:cubicBezTo>
                <a:cubicBezTo>
                  <a:pt x="39107" y="449004"/>
                  <a:pt x="157796" y="567528"/>
                  <a:pt x="303763" y="567528"/>
                </a:cubicBezTo>
                <a:cubicBezTo>
                  <a:pt x="449631" y="567528"/>
                  <a:pt x="568320" y="449004"/>
                  <a:pt x="568320" y="303339"/>
                </a:cubicBezTo>
                <a:cubicBezTo>
                  <a:pt x="568320" y="157576"/>
                  <a:pt x="449631" y="39052"/>
                  <a:pt x="303763" y="39052"/>
                </a:cubicBezTo>
                <a:close/>
                <a:moveTo>
                  <a:pt x="303763" y="0"/>
                </a:moveTo>
                <a:cubicBezTo>
                  <a:pt x="471629" y="0"/>
                  <a:pt x="607427" y="135707"/>
                  <a:pt x="607427" y="303339"/>
                </a:cubicBezTo>
                <a:cubicBezTo>
                  <a:pt x="607427" y="470971"/>
                  <a:pt x="471629" y="606580"/>
                  <a:pt x="303763" y="606580"/>
                </a:cubicBezTo>
                <a:cubicBezTo>
                  <a:pt x="135798" y="606580"/>
                  <a:pt x="0" y="470971"/>
                  <a:pt x="0" y="303339"/>
                </a:cubicBezTo>
                <a:cubicBezTo>
                  <a:pt x="0" y="135609"/>
                  <a:pt x="135896" y="0"/>
                  <a:pt x="303763" y="0"/>
                </a:cubicBezTo>
                <a:close/>
              </a:path>
            </a:pathLst>
          </a:cu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rot="2700000">
            <a:off x="339436" y="408708"/>
            <a:ext cx="318655" cy="3186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8" name="圆角矩形 67"/>
          <p:cNvSpPr/>
          <p:nvPr/>
        </p:nvSpPr>
        <p:spPr>
          <a:xfrm rot="2700000">
            <a:off x="484910" y="408708"/>
            <a:ext cx="318655" cy="318655"/>
          </a:xfrm>
          <a:prstGeom prst="roundRect">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69" name="文本框 68"/>
          <p:cNvSpPr txBox="1"/>
          <p:nvPr/>
        </p:nvSpPr>
        <p:spPr>
          <a:xfrm>
            <a:off x="952778" y="354778"/>
            <a:ext cx="3570208"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不同的角色，相同的便利</a:t>
            </a:r>
          </a:p>
        </p:txBody>
      </p:sp>
      <p:sp>
        <p:nvSpPr>
          <p:cNvPr id="5" name="MH_Title_1"/>
          <p:cNvSpPr/>
          <p:nvPr>
            <p:custDataLst>
              <p:tags r:id="rId1"/>
            </p:custDataLst>
          </p:nvPr>
        </p:nvSpPr>
        <p:spPr>
          <a:xfrm flipH="1">
            <a:off x="1308530" y="1939048"/>
            <a:ext cx="2158574" cy="2158572"/>
          </a:xfrm>
          <a:prstGeom prst="ellipse">
            <a:avLst/>
          </a:prstGeom>
          <a:blipFill>
            <a:blip r:embed="rId7"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en-US" altLang="zh-CN" sz="1800" dirty="0">
              <a:solidFill>
                <a:srgbClr val="FFFFFF"/>
              </a:solidFill>
              <a:cs typeface="+mn-ea"/>
              <a:sym typeface="+mn-lt"/>
            </a:endParaRPr>
          </a:p>
        </p:txBody>
      </p:sp>
      <p:sp>
        <p:nvSpPr>
          <p:cNvPr id="6" name="MH_Other_4"/>
          <p:cNvSpPr/>
          <p:nvPr>
            <p:custDataLst>
              <p:tags r:id="rId2"/>
            </p:custDataLst>
          </p:nvPr>
        </p:nvSpPr>
        <p:spPr>
          <a:xfrm>
            <a:off x="3836220" y="1900087"/>
            <a:ext cx="441190" cy="441190"/>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5">
              <a:cs typeface="+mn-ea"/>
              <a:sym typeface="+mn-lt"/>
            </a:endParaRPr>
          </a:p>
        </p:txBody>
      </p:sp>
      <p:sp>
        <p:nvSpPr>
          <p:cNvPr id="7" name="MH_Other_6"/>
          <p:cNvSpPr/>
          <p:nvPr>
            <p:custDataLst>
              <p:tags r:id="rId3"/>
            </p:custDataLst>
          </p:nvPr>
        </p:nvSpPr>
        <p:spPr>
          <a:xfrm>
            <a:off x="3836220" y="2778150"/>
            <a:ext cx="441190" cy="441190"/>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5">
              <a:cs typeface="+mn-ea"/>
              <a:sym typeface="+mn-lt"/>
            </a:endParaRPr>
          </a:p>
        </p:txBody>
      </p:sp>
      <p:sp>
        <p:nvSpPr>
          <p:cNvPr id="8" name="MH_Other_8"/>
          <p:cNvSpPr/>
          <p:nvPr>
            <p:custDataLst>
              <p:tags r:id="rId4"/>
            </p:custDataLst>
          </p:nvPr>
        </p:nvSpPr>
        <p:spPr>
          <a:xfrm>
            <a:off x="3836220" y="3656213"/>
            <a:ext cx="441190" cy="441190"/>
          </a:xfrm>
          <a:prstGeom prst="ellipse">
            <a:avLst/>
          </a:prstGeom>
          <a:solidFill>
            <a:srgbClr val="DA1D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5">
              <a:cs typeface="+mn-ea"/>
              <a:sym typeface="+mn-lt"/>
            </a:endParaRPr>
          </a:p>
        </p:txBody>
      </p:sp>
      <p:sp>
        <p:nvSpPr>
          <p:cNvPr id="9" name="MH_Other_4"/>
          <p:cNvSpPr/>
          <p:nvPr/>
        </p:nvSpPr>
        <p:spPr>
          <a:xfrm>
            <a:off x="3946183" y="2007006"/>
            <a:ext cx="227480" cy="227351"/>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1350">
              <a:cs typeface="+mn-ea"/>
              <a:sym typeface="+mn-lt"/>
            </a:endParaRPr>
          </a:p>
        </p:txBody>
      </p:sp>
      <p:sp>
        <p:nvSpPr>
          <p:cNvPr id="10" name="MH_Other_6"/>
          <p:cNvSpPr/>
          <p:nvPr/>
        </p:nvSpPr>
        <p:spPr>
          <a:xfrm>
            <a:off x="3946183" y="2899901"/>
            <a:ext cx="227480" cy="197687"/>
          </a:xfrm>
          <a:custGeom>
            <a:avLst/>
            <a:gdLst>
              <a:gd name="connsiteX0" fmla="*/ 468425 w 609570"/>
              <a:gd name="connsiteY0" fmla="*/ 313388 h 529735"/>
              <a:gd name="connsiteX1" fmla="*/ 397381 w 609570"/>
              <a:gd name="connsiteY1" fmla="*/ 384321 h 529735"/>
              <a:gd name="connsiteX2" fmla="*/ 468425 w 609570"/>
              <a:gd name="connsiteY2" fmla="*/ 455255 h 529735"/>
              <a:gd name="connsiteX3" fmla="*/ 539470 w 609570"/>
              <a:gd name="connsiteY3" fmla="*/ 384321 h 529735"/>
              <a:gd name="connsiteX4" fmla="*/ 468425 w 609570"/>
              <a:gd name="connsiteY4" fmla="*/ 313388 h 529735"/>
              <a:gd name="connsiteX5" fmla="*/ 468425 w 609570"/>
              <a:gd name="connsiteY5" fmla="*/ 285014 h 529735"/>
              <a:gd name="connsiteX6" fmla="*/ 567887 w 609570"/>
              <a:gd name="connsiteY6" fmla="*/ 384321 h 529735"/>
              <a:gd name="connsiteX7" fmla="*/ 556639 w 609570"/>
              <a:gd name="connsiteY7" fmla="*/ 430310 h 529735"/>
              <a:gd name="connsiteX8" fmla="*/ 553915 w 609570"/>
              <a:gd name="connsiteY8" fmla="*/ 435394 h 529735"/>
              <a:gd name="connsiteX9" fmla="*/ 601515 w 609570"/>
              <a:gd name="connsiteY9" fmla="*/ 482683 h 529735"/>
              <a:gd name="connsiteX10" fmla="*/ 609567 w 609570"/>
              <a:gd name="connsiteY10" fmla="*/ 502071 h 529735"/>
              <a:gd name="connsiteX11" fmla="*/ 601633 w 609570"/>
              <a:gd name="connsiteY11" fmla="*/ 521578 h 529735"/>
              <a:gd name="connsiteX12" fmla="*/ 582096 w 609570"/>
              <a:gd name="connsiteY12" fmla="*/ 529735 h 529735"/>
              <a:gd name="connsiteX13" fmla="*/ 562677 w 609570"/>
              <a:gd name="connsiteY13" fmla="*/ 521696 h 529735"/>
              <a:gd name="connsiteX14" fmla="*/ 513657 w 609570"/>
              <a:gd name="connsiteY14" fmla="*/ 472988 h 529735"/>
              <a:gd name="connsiteX15" fmla="*/ 508684 w 609570"/>
              <a:gd name="connsiteY15" fmla="*/ 475116 h 529735"/>
              <a:gd name="connsiteX16" fmla="*/ 468425 w 609570"/>
              <a:gd name="connsiteY16" fmla="*/ 483747 h 529735"/>
              <a:gd name="connsiteX17" fmla="*/ 368845 w 609570"/>
              <a:gd name="connsiteY17" fmla="*/ 384321 h 529735"/>
              <a:gd name="connsiteX18" fmla="*/ 468425 w 609570"/>
              <a:gd name="connsiteY18" fmla="*/ 285014 h 529735"/>
              <a:gd name="connsiteX19" fmla="*/ 214632 w 609570"/>
              <a:gd name="connsiteY19" fmla="*/ 275770 h 529735"/>
              <a:gd name="connsiteX20" fmla="*/ 408821 w 609570"/>
              <a:gd name="connsiteY20" fmla="*/ 275770 h 529735"/>
              <a:gd name="connsiteX21" fmla="*/ 410479 w 609570"/>
              <a:gd name="connsiteY21" fmla="*/ 275888 h 529735"/>
              <a:gd name="connsiteX22" fmla="*/ 361576 w 609570"/>
              <a:gd name="connsiteY22" fmla="*/ 323119 h 529735"/>
              <a:gd name="connsiteX23" fmla="*/ 214632 w 609570"/>
              <a:gd name="connsiteY23" fmla="*/ 323119 h 529735"/>
              <a:gd name="connsiteX24" fmla="*/ 190950 w 609570"/>
              <a:gd name="connsiteY24" fmla="*/ 299445 h 529735"/>
              <a:gd name="connsiteX25" fmla="*/ 214632 w 609570"/>
              <a:gd name="connsiteY25" fmla="*/ 275770 h 529735"/>
              <a:gd name="connsiteX26" fmla="*/ 136157 w 609570"/>
              <a:gd name="connsiteY26" fmla="*/ 270689 h 529735"/>
              <a:gd name="connsiteX27" fmla="*/ 164913 w 609570"/>
              <a:gd name="connsiteY27" fmla="*/ 299445 h 529735"/>
              <a:gd name="connsiteX28" fmla="*/ 136157 w 609570"/>
              <a:gd name="connsiteY28" fmla="*/ 328201 h 529735"/>
              <a:gd name="connsiteX29" fmla="*/ 107401 w 609570"/>
              <a:gd name="connsiteY29" fmla="*/ 299445 h 529735"/>
              <a:gd name="connsiteX30" fmla="*/ 136157 w 609570"/>
              <a:gd name="connsiteY30" fmla="*/ 270689 h 529735"/>
              <a:gd name="connsiteX31" fmla="*/ 214631 w 609570"/>
              <a:gd name="connsiteY31" fmla="*/ 181212 h 529735"/>
              <a:gd name="connsiteX32" fmla="*/ 408814 w 609570"/>
              <a:gd name="connsiteY32" fmla="*/ 181212 h 529735"/>
              <a:gd name="connsiteX33" fmla="*/ 432495 w 609570"/>
              <a:gd name="connsiteY33" fmla="*/ 204851 h 529735"/>
              <a:gd name="connsiteX34" fmla="*/ 408814 w 609570"/>
              <a:gd name="connsiteY34" fmla="*/ 228491 h 529735"/>
              <a:gd name="connsiteX35" fmla="*/ 214631 w 609570"/>
              <a:gd name="connsiteY35" fmla="*/ 228491 h 529735"/>
              <a:gd name="connsiteX36" fmla="*/ 190950 w 609570"/>
              <a:gd name="connsiteY36" fmla="*/ 204851 h 529735"/>
              <a:gd name="connsiteX37" fmla="*/ 214631 w 609570"/>
              <a:gd name="connsiteY37" fmla="*/ 181212 h 529735"/>
              <a:gd name="connsiteX38" fmla="*/ 136157 w 609570"/>
              <a:gd name="connsiteY38" fmla="*/ 176131 h 529735"/>
              <a:gd name="connsiteX39" fmla="*/ 164913 w 609570"/>
              <a:gd name="connsiteY39" fmla="*/ 204851 h 529735"/>
              <a:gd name="connsiteX40" fmla="*/ 136157 w 609570"/>
              <a:gd name="connsiteY40" fmla="*/ 233571 h 529735"/>
              <a:gd name="connsiteX41" fmla="*/ 107401 w 609570"/>
              <a:gd name="connsiteY41" fmla="*/ 204851 h 529735"/>
              <a:gd name="connsiteX42" fmla="*/ 136157 w 609570"/>
              <a:gd name="connsiteY42" fmla="*/ 176131 h 529735"/>
              <a:gd name="connsiteX43" fmla="*/ 15748 w 609570"/>
              <a:gd name="connsiteY43" fmla="*/ 0 h 529735"/>
              <a:gd name="connsiteX44" fmla="*/ 500389 w 609570"/>
              <a:gd name="connsiteY44" fmla="*/ 0 h 529735"/>
              <a:gd name="connsiteX45" fmla="*/ 516256 w 609570"/>
              <a:gd name="connsiteY45" fmla="*/ 15724 h 529735"/>
              <a:gd name="connsiteX46" fmla="*/ 516256 w 609570"/>
              <a:gd name="connsiteY46" fmla="*/ 271089 h 529735"/>
              <a:gd name="connsiteX47" fmla="*/ 484641 w 609570"/>
              <a:gd name="connsiteY47" fmla="*/ 262459 h 529735"/>
              <a:gd name="connsiteX48" fmla="*/ 484641 w 609570"/>
              <a:gd name="connsiteY48" fmla="*/ 121416 h 529735"/>
              <a:gd name="connsiteX49" fmla="*/ 31615 w 609570"/>
              <a:gd name="connsiteY49" fmla="*/ 121416 h 529735"/>
              <a:gd name="connsiteX50" fmla="*/ 31615 w 609570"/>
              <a:gd name="connsiteY50" fmla="*/ 393215 h 529735"/>
              <a:gd name="connsiteX51" fmla="*/ 345513 w 609570"/>
              <a:gd name="connsiteY51" fmla="*/ 393215 h 529735"/>
              <a:gd name="connsiteX52" fmla="*/ 352025 w 609570"/>
              <a:gd name="connsiteY52" fmla="*/ 424663 h 529735"/>
              <a:gd name="connsiteX53" fmla="*/ 15748 w 609570"/>
              <a:gd name="connsiteY53" fmla="*/ 424663 h 529735"/>
              <a:gd name="connsiteX54" fmla="*/ 0 w 609570"/>
              <a:gd name="connsiteY54" fmla="*/ 408939 h 529735"/>
              <a:gd name="connsiteX55" fmla="*/ 0 w 609570"/>
              <a:gd name="connsiteY55" fmla="*/ 15724 h 529735"/>
              <a:gd name="connsiteX56" fmla="*/ 15748 w 609570"/>
              <a:gd name="connsiteY56" fmla="*/ 0 h 5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9570" h="529735">
                <a:moveTo>
                  <a:pt x="468425" y="313388"/>
                </a:moveTo>
                <a:cubicBezTo>
                  <a:pt x="429233" y="313388"/>
                  <a:pt x="397381" y="345190"/>
                  <a:pt x="397381" y="384321"/>
                </a:cubicBezTo>
                <a:cubicBezTo>
                  <a:pt x="397381" y="423453"/>
                  <a:pt x="429233" y="455255"/>
                  <a:pt x="468425" y="455255"/>
                </a:cubicBezTo>
                <a:cubicBezTo>
                  <a:pt x="507618" y="455255"/>
                  <a:pt x="539470" y="423453"/>
                  <a:pt x="539470" y="384321"/>
                </a:cubicBezTo>
                <a:cubicBezTo>
                  <a:pt x="539470" y="345308"/>
                  <a:pt x="507618" y="313388"/>
                  <a:pt x="468425" y="313388"/>
                </a:cubicBezTo>
                <a:close/>
                <a:moveTo>
                  <a:pt x="468425" y="285014"/>
                </a:moveTo>
                <a:cubicBezTo>
                  <a:pt x="523248" y="285014"/>
                  <a:pt x="567887" y="329584"/>
                  <a:pt x="567887" y="384321"/>
                </a:cubicBezTo>
                <a:cubicBezTo>
                  <a:pt x="567887" y="400518"/>
                  <a:pt x="564098" y="416005"/>
                  <a:pt x="556639" y="430310"/>
                </a:cubicBezTo>
                <a:lnTo>
                  <a:pt x="553915" y="435394"/>
                </a:lnTo>
                <a:lnTo>
                  <a:pt x="601515" y="482683"/>
                </a:lnTo>
                <a:cubicBezTo>
                  <a:pt x="606725" y="487884"/>
                  <a:pt x="609567" y="494741"/>
                  <a:pt x="609567" y="502071"/>
                </a:cubicBezTo>
                <a:cubicBezTo>
                  <a:pt x="609685" y="509519"/>
                  <a:pt x="606843" y="516376"/>
                  <a:pt x="601633" y="521578"/>
                </a:cubicBezTo>
                <a:cubicBezTo>
                  <a:pt x="596423" y="526780"/>
                  <a:pt x="589437" y="529735"/>
                  <a:pt x="582096" y="529735"/>
                </a:cubicBezTo>
                <a:cubicBezTo>
                  <a:pt x="574755" y="529735"/>
                  <a:pt x="567887" y="526898"/>
                  <a:pt x="562677" y="521696"/>
                </a:cubicBezTo>
                <a:lnTo>
                  <a:pt x="513657" y="472988"/>
                </a:lnTo>
                <a:lnTo>
                  <a:pt x="508684" y="475116"/>
                </a:lnTo>
                <a:cubicBezTo>
                  <a:pt x="495896" y="480791"/>
                  <a:pt x="482397" y="483747"/>
                  <a:pt x="468425" y="483747"/>
                </a:cubicBezTo>
                <a:cubicBezTo>
                  <a:pt x="413484" y="483747"/>
                  <a:pt x="368845" y="439177"/>
                  <a:pt x="368845" y="384321"/>
                </a:cubicBezTo>
                <a:cubicBezTo>
                  <a:pt x="368845" y="329584"/>
                  <a:pt x="413484" y="285014"/>
                  <a:pt x="468425" y="285014"/>
                </a:cubicBezTo>
                <a:close/>
                <a:moveTo>
                  <a:pt x="214632" y="275770"/>
                </a:moveTo>
                <a:lnTo>
                  <a:pt x="408821" y="275770"/>
                </a:lnTo>
                <a:cubicBezTo>
                  <a:pt x="409413" y="275770"/>
                  <a:pt x="409887" y="275770"/>
                  <a:pt x="410479" y="275888"/>
                </a:cubicBezTo>
                <a:cubicBezTo>
                  <a:pt x="390113" y="286661"/>
                  <a:pt x="373180" y="303114"/>
                  <a:pt x="361576" y="323119"/>
                </a:cubicBezTo>
                <a:lnTo>
                  <a:pt x="214632" y="323119"/>
                </a:lnTo>
                <a:cubicBezTo>
                  <a:pt x="201607" y="323119"/>
                  <a:pt x="190950" y="312466"/>
                  <a:pt x="190950" y="299445"/>
                </a:cubicBezTo>
                <a:cubicBezTo>
                  <a:pt x="190950" y="286305"/>
                  <a:pt x="201607" y="275770"/>
                  <a:pt x="214632" y="275770"/>
                </a:cubicBezTo>
                <a:close/>
                <a:moveTo>
                  <a:pt x="136157" y="270689"/>
                </a:moveTo>
                <a:cubicBezTo>
                  <a:pt x="152039" y="270689"/>
                  <a:pt x="164913" y="283563"/>
                  <a:pt x="164913" y="299445"/>
                </a:cubicBezTo>
                <a:cubicBezTo>
                  <a:pt x="164913" y="315327"/>
                  <a:pt x="152039" y="328201"/>
                  <a:pt x="136157" y="328201"/>
                </a:cubicBezTo>
                <a:cubicBezTo>
                  <a:pt x="120275" y="328201"/>
                  <a:pt x="107401" y="315327"/>
                  <a:pt x="107401" y="299445"/>
                </a:cubicBezTo>
                <a:cubicBezTo>
                  <a:pt x="107401" y="283563"/>
                  <a:pt x="120275" y="270689"/>
                  <a:pt x="136157" y="270689"/>
                </a:cubicBezTo>
                <a:close/>
                <a:moveTo>
                  <a:pt x="214631" y="181212"/>
                </a:moveTo>
                <a:lnTo>
                  <a:pt x="408814" y="181212"/>
                </a:lnTo>
                <a:cubicBezTo>
                  <a:pt x="421957" y="181212"/>
                  <a:pt x="432495" y="191731"/>
                  <a:pt x="432495" y="204851"/>
                </a:cubicBezTo>
                <a:cubicBezTo>
                  <a:pt x="432495" y="217853"/>
                  <a:pt x="421957" y="228491"/>
                  <a:pt x="408814" y="228491"/>
                </a:cubicBezTo>
                <a:lnTo>
                  <a:pt x="214631" y="228491"/>
                </a:lnTo>
                <a:cubicBezTo>
                  <a:pt x="201606" y="228491"/>
                  <a:pt x="190950" y="217853"/>
                  <a:pt x="190950" y="204851"/>
                </a:cubicBezTo>
                <a:cubicBezTo>
                  <a:pt x="190950" y="191731"/>
                  <a:pt x="201606" y="181212"/>
                  <a:pt x="214631" y="181212"/>
                </a:cubicBezTo>
                <a:close/>
                <a:moveTo>
                  <a:pt x="136157" y="176131"/>
                </a:moveTo>
                <a:cubicBezTo>
                  <a:pt x="152039" y="176131"/>
                  <a:pt x="164913" y="188989"/>
                  <a:pt x="164913" y="204851"/>
                </a:cubicBezTo>
                <a:cubicBezTo>
                  <a:pt x="164913" y="220713"/>
                  <a:pt x="152039" y="233571"/>
                  <a:pt x="136157" y="233571"/>
                </a:cubicBezTo>
                <a:cubicBezTo>
                  <a:pt x="120275" y="233571"/>
                  <a:pt x="107401" y="220713"/>
                  <a:pt x="107401" y="204851"/>
                </a:cubicBezTo>
                <a:cubicBezTo>
                  <a:pt x="107401" y="188989"/>
                  <a:pt x="120275" y="176131"/>
                  <a:pt x="136157" y="176131"/>
                </a:cubicBezTo>
                <a:close/>
                <a:moveTo>
                  <a:pt x="15748" y="0"/>
                </a:moveTo>
                <a:lnTo>
                  <a:pt x="500389" y="0"/>
                </a:lnTo>
                <a:cubicBezTo>
                  <a:pt x="509152" y="0"/>
                  <a:pt x="516256" y="7093"/>
                  <a:pt x="516256" y="15724"/>
                </a:cubicBezTo>
                <a:lnTo>
                  <a:pt x="516256" y="271089"/>
                </a:lnTo>
                <a:cubicBezTo>
                  <a:pt x="506310" y="266833"/>
                  <a:pt x="495653" y="263995"/>
                  <a:pt x="484641" y="262459"/>
                </a:cubicBezTo>
                <a:lnTo>
                  <a:pt x="484641" y="121416"/>
                </a:lnTo>
                <a:lnTo>
                  <a:pt x="31615" y="121416"/>
                </a:lnTo>
                <a:lnTo>
                  <a:pt x="31615" y="393215"/>
                </a:lnTo>
                <a:lnTo>
                  <a:pt x="345513" y="393215"/>
                </a:lnTo>
                <a:cubicBezTo>
                  <a:pt x="346341" y="404210"/>
                  <a:pt x="348591" y="414732"/>
                  <a:pt x="352025" y="424663"/>
                </a:cubicBezTo>
                <a:lnTo>
                  <a:pt x="15748" y="424663"/>
                </a:lnTo>
                <a:cubicBezTo>
                  <a:pt x="7104" y="424663"/>
                  <a:pt x="0" y="417688"/>
                  <a:pt x="0" y="408939"/>
                </a:cubicBezTo>
                <a:lnTo>
                  <a:pt x="0" y="15724"/>
                </a:lnTo>
                <a:cubicBezTo>
                  <a:pt x="0" y="7093"/>
                  <a:pt x="7104" y="0"/>
                  <a:pt x="157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1350">
              <a:cs typeface="+mn-ea"/>
              <a:sym typeface="+mn-lt"/>
            </a:endParaRPr>
          </a:p>
        </p:txBody>
      </p:sp>
      <p:sp>
        <p:nvSpPr>
          <p:cNvPr id="11" name="MH_Other_8"/>
          <p:cNvSpPr/>
          <p:nvPr/>
        </p:nvSpPr>
        <p:spPr>
          <a:xfrm>
            <a:off x="3946183" y="3773603"/>
            <a:ext cx="227480" cy="206409"/>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1350">
              <a:cs typeface="+mn-ea"/>
              <a:sym typeface="+mn-lt"/>
            </a:endParaRPr>
          </a:p>
        </p:txBody>
      </p:sp>
      <p:grpSp>
        <p:nvGrpSpPr>
          <p:cNvPr id="12" name="组合 11"/>
          <p:cNvGrpSpPr/>
          <p:nvPr/>
        </p:nvGrpSpPr>
        <p:grpSpPr>
          <a:xfrm>
            <a:off x="4476068" y="1762710"/>
            <a:ext cx="3629707" cy="647122"/>
            <a:chOff x="4886325" y="3716338"/>
            <a:chExt cx="4839609" cy="862829"/>
          </a:xfrm>
        </p:grpSpPr>
        <p:sp>
          <p:nvSpPr>
            <p:cNvPr id="13" name="矩形 12"/>
            <p:cNvSpPr/>
            <p:nvPr/>
          </p:nvSpPr>
          <p:spPr bwMode="auto">
            <a:xfrm>
              <a:off x="4886325" y="4095958"/>
              <a:ext cx="4839609" cy="483209"/>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可以在自己的社团内发帖，评论，可以申请加入社团，也可以去创建社团成为社团管理员，使用大部分</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接口</a:t>
              </a:r>
            </a:p>
          </p:txBody>
        </p:sp>
        <p:sp>
          <p:nvSpPr>
            <p:cNvPr id="14" name="文本框 13"/>
            <p:cNvSpPr txBox="1"/>
            <p:nvPr/>
          </p:nvSpPr>
          <p:spPr>
            <a:xfrm>
              <a:off x="4886325" y="3716338"/>
              <a:ext cx="1353039" cy="430887"/>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社团社员</a:t>
              </a:r>
            </a:p>
          </p:txBody>
        </p:sp>
      </p:grpSp>
      <p:grpSp>
        <p:nvGrpSpPr>
          <p:cNvPr id="15" name="组合 14"/>
          <p:cNvGrpSpPr/>
          <p:nvPr/>
        </p:nvGrpSpPr>
        <p:grpSpPr>
          <a:xfrm>
            <a:off x="4476068" y="2640773"/>
            <a:ext cx="3629707" cy="647122"/>
            <a:chOff x="4886325" y="3716338"/>
            <a:chExt cx="4839609" cy="862829"/>
          </a:xfrm>
        </p:grpSpPr>
        <p:sp>
          <p:nvSpPr>
            <p:cNvPr id="16" name="矩形 15"/>
            <p:cNvSpPr/>
            <p:nvPr/>
          </p:nvSpPr>
          <p:spPr bwMode="auto">
            <a:xfrm>
              <a:off x="4886325" y="4095958"/>
              <a:ext cx="4839609" cy="483209"/>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可以编辑自己管理创建的社团，添加公告动态，审核成员申请，编辑社团信息并提交审核。使用</a:t>
              </a:r>
              <a:r>
                <a:rPr lang="en-US" altLang="zh-CN" sz="675" dirty="0">
                  <a:solidFill>
                    <a:prstClr val="black">
                      <a:lumMod val="75000"/>
                      <a:lumOff val="25000"/>
                    </a:prstClr>
                  </a:solidFill>
                  <a:cs typeface="+mn-ea"/>
                  <a:sym typeface="+mn-lt"/>
                </a:rPr>
                <a:t>ai</a:t>
              </a:r>
              <a:r>
                <a:rPr lang="zh-CN" altLang="en-US" sz="675" dirty="0">
                  <a:solidFill>
                    <a:prstClr val="black">
                      <a:lumMod val="75000"/>
                      <a:lumOff val="25000"/>
                    </a:prstClr>
                  </a:solidFill>
                  <a:cs typeface="+mn-ea"/>
                  <a:sym typeface="+mn-lt"/>
                </a:rPr>
                <a:t>接口来帮助自己提高效率</a:t>
              </a:r>
            </a:p>
          </p:txBody>
        </p:sp>
        <p:sp>
          <p:nvSpPr>
            <p:cNvPr id="17" name="文本框 16"/>
            <p:cNvSpPr txBox="1"/>
            <p:nvPr/>
          </p:nvSpPr>
          <p:spPr>
            <a:xfrm>
              <a:off x="4886325" y="3716338"/>
              <a:ext cx="1674656" cy="430887"/>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社团管理员</a:t>
              </a:r>
            </a:p>
          </p:txBody>
        </p:sp>
      </p:grpSp>
      <p:grpSp>
        <p:nvGrpSpPr>
          <p:cNvPr id="18" name="组合 17"/>
          <p:cNvGrpSpPr/>
          <p:nvPr/>
        </p:nvGrpSpPr>
        <p:grpSpPr>
          <a:xfrm>
            <a:off x="4476068" y="3518833"/>
            <a:ext cx="3629707" cy="498941"/>
            <a:chOff x="4886325" y="3716338"/>
            <a:chExt cx="4839609" cy="665255"/>
          </a:xfrm>
        </p:grpSpPr>
        <p:sp>
          <p:nvSpPr>
            <p:cNvPr id="19" name="矩形 18"/>
            <p:cNvSpPr/>
            <p:nvPr/>
          </p:nvSpPr>
          <p:spPr bwMode="auto">
            <a:xfrm>
              <a:off x="4886325" y="4095958"/>
              <a:ext cx="4839609" cy="285635"/>
            </a:xfrm>
            <a:prstGeom prst="rect">
              <a:avLst/>
            </a:prstGeom>
          </p:spPr>
          <p:txBody>
            <a:bodyPr wrap="square">
              <a:spAutoFit/>
              <a:scene3d>
                <a:camera prst="orthographicFront"/>
                <a:lightRig rig="threePt" dir="t"/>
              </a:scene3d>
              <a:sp3d contourW="12700"/>
            </a:bodyPr>
            <a:lstStyle/>
            <a:p>
              <a:pPr algn="just">
                <a:lnSpc>
                  <a:spcPct val="130000"/>
                </a:lnSpc>
                <a:defRPr/>
              </a:pPr>
              <a:r>
                <a:rPr lang="zh-CN" altLang="en-US" sz="675" dirty="0">
                  <a:solidFill>
                    <a:prstClr val="black">
                      <a:lumMod val="75000"/>
                      <a:lumOff val="25000"/>
                    </a:prstClr>
                  </a:solidFill>
                  <a:cs typeface="+mn-ea"/>
                  <a:sym typeface="+mn-lt"/>
                </a:rPr>
                <a:t>审核创建社团的申请和社团管理员对于社团信息修改的申请</a:t>
              </a:r>
            </a:p>
          </p:txBody>
        </p:sp>
        <p:sp>
          <p:nvSpPr>
            <p:cNvPr id="20" name="文本框 19"/>
            <p:cNvSpPr txBox="1"/>
            <p:nvPr/>
          </p:nvSpPr>
          <p:spPr>
            <a:xfrm>
              <a:off x="4886325" y="3716338"/>
              <a:ext cx="1674656" cy="430887"/>
            </a:xfrm>
            <a:prstGeom prst="rect">
              <a:avLst/>
            </a:prstGeom>
            <a:noFill/>
          </p:spPr>
          <p:txBody>
            <a:bodyPr wrap="square" rtlCol="0">
              <a:spAutoFit/>
              <a:scene3d>
                <a:camera prst="orthographicFront"/>
                <a:lightRig rig="threePt" dir="t"/>
              </a:scene3d>
              <a:sp3d contourW="12700"/>
            </a:bodyPr>
            <a:lstStyle/>
            <a:p>
              <a:pPr algn="dist"/>
              <a:r>
                <a:rPr lang="zh-CN" altLang="en-US" sz="1500" b="1" dirty="0">
                  <a:solidFill>
                    <a:schemeClr val="tx1">
                      <a:lumMod val="85000"/>
                      <a:lumOff val="15000"/>
                    </a:schemeClr>
                  </a:solidFill>
                  <a:cs typeface="+mn-ea"/>
                  <a:sym typeface="+mn-lt"/>
                </a:rPr>
                <a:t>网站管理员</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551a7e8a7fe3cad7271eba0ed5a88248d6db"/>
  <p:tag name="KSO_WPP_MARK_KEY" val="5ec925b2-fd85-41e9-afa5-cf61551b5ef9"/>
  <p:tag name="COMMONDATA" val="eyJoZGlkIjoiZjAxMTJhOTdhYmExNjczZmFmMDgzNzk2N2NkOGE2YTMifQ=="/>
</p:tagLst>
</file>

<file path=ppt/tags/tag10.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4"/>
  <p:tag name="KSO_WM_DIAGRAM_VIRTUALLY_FRAME" val="{&quot;height&quot;:266.9344896796813,&quot;left&quot;:116.15629921259843,&quot;top&quot;:132.60330708661417,&quot;width&quot;:489.9374803149605}"/>
</p:tagLst>
</file>

<file path=ppt/tags/tag11.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9"/>
  <p:tag name="KSO_WM_DIAGRAM_VIRTUALLY_FRAME" val="{&quot;height&quot;:266.9344896796813,&quot;left&quot;:116.15629921259843,&quot;top&quot;:132.60330708661417,&quot;width&quot;:489.9374803149605}"/>
</p:tagLst>
</file>

<file path=ppt/tags/tag12.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4"/>
  <p:tag name="KSO_WM_DIAGRAM_VIRTUALLY_FRAME" val="{&quot;height&quot;:266.9344896796813,&quot;left&quot;:116.15629921259843,&quot;top&quot;:132.60330708661417,&quot;width&quot;:489.9374803149605}"/>
</p:tagLst>
</file>

<file path=ppt/tags/tag13.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3"/>
  <p:tag name="KSO_WM_DIAGRAM_VIRTUALLY_FRAME" val="{&quot;height&quot;:266.9344896796813,&quot;left&quot;:116.15629921259843,&quot;top&quot;:132.60330708661417,&quot;width&quot;:489.9374803149605}"/>
</p:tagLst>
</file>

<file path=ppt/tags/tag14.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6"/>
  <p:tag name="KSO_WM_DIAGRAM_VIRTUALLY_FRAME" val="{&quot;height&quot;:266.9344896796813,&quot;left&quot;:116.15629921259843,&quot;top&quot;:132.60330708661417,&quot;width&quot;:489.9374803149605}"/>
</p:tagLst>
</file>

<file path=ppt/tags/tag15.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7"/>
  <p:tag name="KSO_WM_DIAGRAM_VIRTUALLY_FRAME" val="{&quot;height&quot;:266.9344896796813,&quot;left&quot;:116.15629921259843,&quot;top&quot;:132.60330708661417,&quot;width&quot;:489.93748031496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18.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2"/>
  <p:tag name="KSO_WM_DIAGRAM_VIRTUALLY_FRAME" val="{&quot;height&quot;:266.9344896796813,&quot;left&quot;:116.15629921259843,&quot;top&quot;:132.60330708661417,&quot;width&quot;:489.9374803149605}"/>
</p:tagLst>
</file>

<file path=ppt/tags/tag19.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1"/>
  <p:tag name="KSO_WM_DIAGRAM_VIRTUALLY_FRAME" val="{&quot;height&quot;:266.9344896796813,&quot;left&quot;:116.15629921259843,&quot;top&quot;:132.60330708661417,&quot;width&quot;:489.9374803149605}"/>
</p:tagLst>
</file>

<file path=ppt/tags/tag2.xml><?xml version="1.0" encoding="utf-8"?>
<p:tagLst xmlns:a="http://schemas.openxmlformats.org/drawingml/2006/main" xmlns:r="http://schemas.openxmlformats.org/officeDocument/2006/relationships" xmlns:p="http://schemas.openxmlformats.org/presentationml/2006/main">
  <p:tag name="ISLIDE.DIAGRAM" val="b18736e3-90e0-4d23-9115-30c46a95d449"/>
</p:tagLst>
</file>

<file path=ppt/tags/tag20.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2"/>
  <p:tag name="KSO_WM_DIAGRAM_VIRTUALLY_FRAME" val="{&quot;height&quot;:266.9344896796813,&quot;left&quot;:116.15629921259843,&quot;top&quot;:132.60330708661417,&quot;width&quot;:489.937480314960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23.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
  <p:tag name="KSO_WM_DIAGRAM_VIRTUALLY_FRAME" val="{&quot;height&quot;:266.9344896796813,&quot;left&quot;:116.15629921259843,&quot;top&quot;:132.60330708661417,&quot;width&quot;:489.9374803149605}"/>
</p:tagLst>
</file>

<file path=ppt/tags/tag24.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6"/>
  <p:tag name="KSO_WM_DIAGRAM_VIRTUALLY_FRAME" val="{&quot;height&quot;:266.9344896796813,&quot;left&quot;:116.15629921259843,&quot;top&quot;:132.60330708661417,&quot;width&quot;:489.9374803149605}"/>
</p:tagLst>
</file>

<file path=ppt/tags/tag25.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7"/>
  <p:tag name="KSO_WM_DIAGRAM_VIRTUALLY_FRAME" val="{&quot;height&quot;:266.9344896796813,&quot;left&quot;:116.15629921259843,&quot;top&quot;:132.60330708661417,&quot;width&quot;:489.937480314960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28.xml><?xml version="1.0" encoding="utf-8"?>
<p:tagLst xmlns:a="http://schemas.openxmlformats.org/drawingml/2006/main" xmlns:r="http://schemas.openxmlformats.org/officeDocument/2006/relationships" xmlns:p="http://schemas.openxmlformats.org/presentationml/2006/main">
  <p:tag name="ISLIDE.DIAGRAM" val="9cc0b18a-28b6-4346-ae70-60e85e459647"/>
  <p:tag name="KSO_WM_DIAGRAM_VIRTUALLY_FRAME" val="{&quot;height&quot;:186.6308236522363,&quot;left&quot;:75.26190471482583,&quot;top&quot;:135.9687401574803,&quot;width&quot;:597.2634648223573}"/>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Other"/>
  <p:tag name="MH_ORDER" val="6"/>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86.6308236522363,&quot;left&quot;:75.26190471482583,&quot;top&quot;:135.9687401574803,&quot;width&quot;:597.2634648223573}"/>
</p:tagLst>
</file>

<file path=ppt/tags/tag57.xml><?xml version="1.0" encoding="utf-8"?>
<p:tagLst xmlns:a="http://schemas.openxmlformats.org/drawingml/2006/main" xmlns:r="http://schemas.openxmlformats.org/officeDocument/2006/relationships" xmlns:p="http://schemas.openxmlformats.org/presentationml/2006/main">
  <p:tag name="ISLIDE.DIAGRAM" val="9cc0b18a-28b6-4346-ae70-60e85e459647"/>
</p:tagLst>
</file>

<file path=ppt/tags/tag58.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9"/>
</p:tagLst>
</file>

<file path=ppt/tags/tag59.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4"/>
</p:tagLst>
</file>

<file path=ppt/tags/tag6.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Other"/>
  <p:tag name="MH_ORDER" val="8"/>
</p:tagLst>
</file>

<file path=ppt/tags/tag60.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6"/>
</p:tagLst>
</file>

<file path=ppt/tags/tag62.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7"/>
</p:tagLst>
</file>

<file path=ppt/tags/tag63.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1"/>
</p:tagLst>
</file>

<file path=ppt/tags/tag65.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2"/>
</p:tagLst>
</file>

<file path=ppt/tags/tag66.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7"/>
</p:tagLst>
</file>

<file path=ppt/tags/tag69.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70.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Other"/>
  <p:tag name="MH_ORDER" val="6"/>
</p:tagLst>
</file>

<file path=ppt/tags/tag72.xml><?xml version="1.0" encoding="utf-8"?>
<p:tagLst xmlns:a="http://schemas.openxmlformats.org/drawingml/2006/main" xmlns:r="http://schemas.openxmlformats.org/officeDocument/2006/relationships" xmlns:p="http://schemas.openxmlformats.org/presentationml/2006/main">
  <p:tag name="MH" val="20180827181137"/>
  <p:tag name="MH_LIBRARY" val="GRAPHIC"/>
  <p:tag name="MH_TYPE" val="Other"/>
  <p:tag name="MH_ORDER" val="8"/>
</p:tagLst>
</file>

<file path=ppt/tags/tag73.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9"/>
</p:tagLst>
</file>

<file path=ppt/tags/tag75.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4"/>
</p:tagLst>
</file>

<file path=ppt/tags/tag76.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3"/>
</p:tagLst>
</file>

<file path=ppt/tags/tag77.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6"/>
</p:tagLst>
</file>

<file path=ppt/tags/tag78.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7"/>
</p:tagLst>
</file>

<file path=ppt/tags/tag79.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ags/tag80.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1"/>
</p:tagLst>
</file>

<file path=ppt/tags/tag81.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2"/>
</p:tagLst>
</file>

<file path=ppt/tags/tag82.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6"/>
</p:tagLst>
</file>

<file path=ppt/tags/tag84.xml><?xml version="1.0" encoding="utf-8"?>
<p:tagLst xmlns:a="http://schemas.openxmlformats.org/drawingml/2006/main" xmlns:r="http://schemas.openxmlformats.org/officeDocument/2006/relationships" xmlns:p="http://schemas.openxmlformats.org/presentationml/2006/main">
  <p:tag name="MH" val="20180827181200"/>
  <p:tag name="MH_LIBRARY" val="GRAPHIC"/>
  <p:tag name="MH_TYPE" val="Other"/>
  <p:tag name="MH_ORDER" val="7"/>
</p:tagLst>
</file>

<file path=ppt/tags/tag85.xml><?xml version="1.0" encoding="utf-8"?>
<p:tagLst xmlns:a="http://schemas.openxmlformats.org/drawingml/2006/main" xmlns:r="http://schemas.openxmlformats.org/officeDocument/2006/relationships" xmlns:p="http://schemas.openxmlformats.org/presentationml/2006/main">
  <p:tag name="ISLIDE.DIAGRAM" val="c2348874-075f-42e8-8648-a100690819a1"/>
</p:tagLst>
</file>

<file path=ppt/tags/tag86.xml><?xml version="1.0" encoding="utf-8"?>
<p:tagLst xmlns:a="http://schemas.openxmlformats.org/drawingml/2006/main" xmlns:r="http://schemas.openxmlformats.org/officeDocument/2006/relationships" xmlns:p="http://schemas.openxmlformats.org/presentationml/2006/main">
  <p:tag name="ISLIDE.DIAGRAM" val="ca387638-b130-487f-b12c-8cfb809ba23e"/>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6.9344896796813,&quot;left&quot;:116.15629921259843,&quot;top&quot;:132.60330708661417,&quot;width&quot;:489.9374803149605}"/>
</p:tagLst>
</file>

<file path=ppt/theme/theme1.xml><?xml version="1.0" encoding="utf-8"?>
<a:theme xmlns:a="http://schemas.openxmlformats.org/drawingml/2006/main" name="www.2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amso4f">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2ppt.com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amso4f">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camso4f">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TotalTime>
  <Words>4804</Words>
  <Application>Microsoft Office PowerPoint</Application>
  <PresentationFormat>全屏显示(16:9)</PresentationFormat>
  <Paragraphs>317</Paragraphs>
  <Slides>31</Slides>
  <Notes>30</Notes>
  <HiddenSlides>0</HiddenSlides>
  <MMClips>0</MMClips>
  <ScaleCrop>false</ScaleCrop>
  <HeadingPairs>
    <vt:vector size="6" baseType="variant">
      <vt:variant>
        <vt:lpstr>已用的字体</vt:lpstr>
      </vt:variant>
      <vt:variant>
        <vt:i4>3</vt:i4>
      </vt:variant>
      <vt:variant>
        <vt:lpstr>主题</vt:lpstr>
      </vt:variant>
      <vt:variant>
        <vt:i4>3</vt:i4>
      </vt:variant>
      <vt:variant>
        <vt:lpstr>幻灯片标题</vt:lpstr>
      </vt:variant>
      <vt:variant>
        <vt:i4>31</vt:i4>
      </vt:variant>
    </vt:vector>
  </HeadingPairs>
  <TitlesOfParts>
    <vt:vector size="37" baseType="lpstr">
      <vt:lpstr>微软雅黑</vt:lpstr>
      <vt:lpstr>Arial</vt:lpstr>
      <vt:lpstr>Calibri</vt:lpstr>
      <vt:lpstr>www.2ppt.com</vt:lpstr>
      <vt:lpstr>www.2ppt.com1</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www.2ppt.com-爱PPT提供免费下载</Manager>
  <Company>www.2ppt.com-爱PPT提供免费下载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www.2ppt.com-爱PPT提供免费下载</dc:title>
  <dc:subject>www.2ppt.com-爱PPT提供免费下载</dc:subject>
  <dc:creator>www.2ppt.com-爱PPT提供免费下载</dc:creator>
  <cp:keywords>www.2ppt.com-爱PPT提供免费下载</cp:keywords>
  <dc:description>www.2ppt.com-爱PPT提供免费下载</dc:description>
  <cp:lastModifiedBy>马 光阴</cp:lastModifiedBy>
  <cp:revision>67</cp:revision>
  <dcterms:created xsi:type="dcterms:W3CDTF">2014-10-21T02:48:00Z</dcterms:created>
  <dcterms:modified xsi:type="dcterms:W3CDTF">2025-07-08T06:03:34Z</dcterms:modified>
  <cp:category>www.2ppt.com-爱PPT提供免费下载</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382C946F51534EFC8D74D9AE69AFCFA4_12</vt:lpwstr>
  </property>
  <property fmtid="{D5CDD505-2E9C-101B-9397-08002B2CF9AE}" pid="3" name="KSOProductBuildVer">
    <vt:lpwstr>2052-12.1.0.20305</vt:lpwstr>
  </property>
</Properties>
</file>